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56" r:id="rId2"/>
    <p:sldId id="311" r:id="rId3"/>
    <p:sldId id="305" r:id="rId4"/>
    <p:sldId id="266" r:id="rId5"/>
    <p:sldId id="263" r:id="rId6"/>
    <p:sldId id="285" r:id="rId7"/>
    <p:sldId id="306" r:id="rId8"/>
    <p:sldId id="307" r:id="rId9"/>
    <p:sldId id="317" r:id="rId10"/>
    <p:sldId id="310" r:id="rId11"/>
    <p:sldId id="308" r:id="rId12"/>
    <p:sldId id="309" r:id="rId13"/>
    <p:sldId id="312" r:id="rId14"/>
    <p:sldId id="313" r:id="rId15"/>
    <p:sldId id="314" r:id="rId16"/>
    <p:sldId id="316" r:id="rId17"/>
    <p:sldId id="277" r:id="rId18"/>
    <p:sldId id="269" r:id="rId19"/>
    <p:sldId id="275" r:id="rId20"/>
    <p:sldId id="318" r:id="rId21"/>
    <p:sldId id="319" r:id="rId22"/>
    <p:sldId id="297" r:id="rId23"/>
    <p:sldId id="299" r:id="rId24"/>
    <p:sldId id="304" r:id="rId25"/>
    <p:sldId id="303"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5" autoAdjust="0"/>
    <p:restoredTop sz="87074" autoAdjust="0"/>
  </p:normalViewPr>
  <p:slideViewPr>
    <p:cSldViewPr>
      <p:cViewPr varScale="1">
        <p:scale>
          <a:sx n="65" d="100"/>
          <a:sy n="65" d="100"/>
        </p:scale>
        <p:origin x="1560"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39" d="100"/>
          <a:sy n="39" d="100"/>
        </p:scale>
        <p:origin x="-3684"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rizzotti\AppData\Local\Temp\Temp1_Question%203.zip\SurveySummary_03212017.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rizzotti\AppData\Local\Temp\Temp1_question%204.zip\SurveySummary_03212017.xl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C:\Users\jrizzotti\AppData\Local\Temp\Temp1_Data_Q6_170321.zip\SurveySummary_03212017.xls"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jrizzotti\AppData\Local\Temp\Temp1_Data_Q7_170321.zip\SurveySummary_03212017.xls"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rizzotti\AppData\Local\Temp\Temp1_Data_Q8_170321.zip\SurveySummary_03212017.xls"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'[SurveySummary_03212017.xls]Question 1'!$B$3</c:f>
              <c:strCache>
                <c:ptCount val="1"/>
                <c:pt idx="0">
                  <c:v>Response Percent</c:v>
                </c:pt>
              </c:strCache>
            </c:strRef>
          </c:tx>
          <c:spPr>
            <a:solidFill>
              <a:schemeClr val="accent1"/>
            </a:solidFill>
            <a:ln>
              <a:noFill/>
            </a:ln>
            <a:effectLst/>
          </c:spPr>
          <c:invertIfNegative val="0"/>
          <c:cat>
            <c:strRef>
              <c:f>'[SurveySummary_03212017.xls]Question 1'!$A$4:$A$24</c:f>
              <c:strCache>
                <c:ptCount val="21"/>
                <c:pt idx="0">
                  <c:v>Hiking</c:v>
                </c:pt>
                <c:pt idx="1">
                  <c:v>Arts and Crafts</c:v>
                </c:pt>
                <c:pt idx="2">
                  <c:v>Community Service Projects</c:v>
                </c:pt>
                <c:pt idx="3">
                  <c:v>Nature Exploration</c:v>
                </c:pt>
                <c:pt idx="4">
                  <c:v>Family Programs</c:v>
                </c:pt>
                <c:pt idx="5">
                  <c:v>Picnicking</c:v>
                </c:pt>
                <c:pt idx="6">
                  <c:v>Special Events</c:v>
                </c:pt>
                <c:pt idx="7">
                  <c:v>Fitness and Wellness</c:v>
                </c:pt>
                <c:pt idx="8">
                  <c:v>Wildlife Viewing</c:v>
                </c:pt>
                <c:pt idx="9">
                  <c:v>Camping</c:v>
                </c:pt>
                <c:pt idx="10">
                  <c:v>Naturalist Led Programs</c:v>
                </c:pt>
                <c:pt idx="11">
                  <c:v>Fishing</c:v>
                </c:pt>
                <c:pt idx="12">
                  <c:v>Biking</c:v>
                </c:pt>
                <c:pt idx="13">
                  <c:v>Holiday Activities</c:v>
                </c:pt>
                <c:pt idx="14">
                  <c:v>Wilderness Skills</c:v>
                </c:pt>
                <c:pt idx="15">
                  <c:v>Early Education</c:v>
                </c:pt>
                <c:pt idx="16">
                  <c:v>Birding</c:v>
                </c:pt>
                <c:pt idx="17">
                  <c:v>Citizen Science Activities</c:v>
                </c:pt>
                <c:pt idx="18">
                  <c:v>Swim Lessons/Junior Lifeguards</c:v>
                </c:pt>
                <c:pt idx="19">
                  <c:v>Photography</c:v>
                </c:pt>
                <c:pt idx="20">
                  <c:v>Other (please specify)</c:v>
                </c:pt>
              </c:strCache>
            </c:strRef>
          </c:cat>
          <c:val>
            <c:numRef>
              <c:f>'[SurveySummary_03212017.xls]Question 1'!$B$4:$B$24</c:f>
              <c:numCache>
                <c:formatCode>0.0%</c:formatCode>
                <c:ptCount val="21"/>
                <c:pt idx="0">
                  <c:v>0.57899999999999996</c:v>
                </c:pt>
                <c:pt idx="1">
                  <c:v>0.56100000000000005</c:v>
                </c:pt>
                <c:pt idx="2">
                  <c:v>0.52600000000000002</c:v>
                </c:pt>
                <c:pt idx="3">
                  <c:v>0.52600000000000002</c:v>
                </c:pt>
                <c:pt idx="4">
                  <c:v>0.49099999999999999</c:v>
                </c:pt>
                <c:pt idx="5">
                  <c:v>0.45600000000000002</c:v>
                </c:pt>
                <c:pt idx="6">
                  <c:v>0.439</c:v>
                </c:pt>
                <c:pt idx="7">
                  <c:v>0.42100000000000004</c:v>
                </c:pt>
                <c:pt idx="8">
                  <c:v>0.42100000000000004</c:v>
                </c:pt>
                <c:pt idx="9">
                  <c:v>0.36799999999999999</c:v>
                </c:pt>
                <c:pt idx="10">
                  <c:v>0.36799999999999999</c:v>
                </c:pt>
                <c:pt idx="11">
                  <c:v>0.33299999999999996</c:v>
                </c:pt>
                <c:pt idx="12">
                  <c:v>0.316</c:v>
                </c:pt>
                <c:pt idx="13">
                  <c:v>0.316</c:v>
                </c:pt>
                <c:pt idx="14">
                  <c:v>0.316</c:v>
                </c:pt>
                <c:pt idx="15">
                  <c:v>0.28100000000000003</c:v>
                </c:pt>
                <c:pt idx="16">
                  <c:v>0.24600000000000002</c:v>
                </c:pt>
                <c:pt idx="17">
                  <c:v>0.22800000000000001</c:v>
                </c:pt>
                <c:pt idx="18">
                  <c:v>0.22800000000000001</c:v>
                </c:pt>
                <c:pt idx="19">
                  <c:v>0.21100000000000002</c:v>
                </c:pt>
                <c:pt idx="20">
                  <c:v>3.5000000000000003E-2</c:v>
                </c:pt>
              </c:numCache>
            </c:numRef>
          </c:val>
        </c:ser>
        <c:dLbls>
          <c:showLegendKey val="0"/>
          <c:showVal val="0"/>
          <c:showCatName val="0"/>
          <c:showSerName val="0"/>
          <c:showPercent val="0"/>
          <c:showBubbleSize val="0"/>
        </c:dLbls>
        <c:gapWidth val="219"/>
        <c:overlap val="-27"/>
        <c:axId val="133448480"/>
        <c:axId val="185880360"/>
      </c:barChart>
      <c:catAx>
        <c:axId val="133448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185880360"/>
        <c:crosses val="autoZero"/>
        <c:auto val="1"/>
        <c:lblAlgn val="ctr"/>
        <c:lblOffset val="100"/>
        <c:noMultiLvlLbl val="0"/>
      </c:catAx>
      <c:valAx>
        <c:axId val="1858803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1334484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385450188291684"/>
          <c:y val="4.1666666666666664E-2"/>
          <c:w val="0.76313465708090833"/>
          <c:h val="0.91271674048556428"/>
        </c:manualLayout>
      </c:layout>
      <c:barChart>
        <c:barDir val="bar"/>
        <c:grouping val="clustered"/>
        <c:varyColors val="0"/>
        <c:ser>
          <c:idx val="0"/>
          <c:order val="0"/>
          <c:tx>
            <c:strRef>
              <c:f>'[SurveySummary_03212017.xls]Question 1'!$B$3</c:f>
              <c:strCache>
                <c:ptCount val="1"/>
                <c:pt idx="0">
                  <c:v>Response Percent</c:v>
                </c:pt>
              </c:strCache>
            </c:strRef>
          </c:tx>
          <c:spPr>
            <a:solidFill>
              <a:schemeClr val="accent1"/>
            </a:solidFill>
            <a:ln>
              <a:noFill/>
            </a:ln>
            <a:effectLst/>
          </c:spPr>
          <c:invertIfNegative val="0"/>
          <c:cat>
            <c:strRef>
              <c:f>'[SurveySummary_03212017.xls]Question 1'!$A$4:$A$17</c:f>
              <c:strCache>
                <c:ptCount val="14"/>
                <c:pt idx="0">
                  <c:v>Other (please specify)</c:v>
                </c:pt>
                <c:pt idx="1">
                  <c:v>Green Jobs (i.e. Park Ranger)</c:v>
                </c:pt>
                <c:pt idx="2">
                  <c:v>Campfires</c:v>
                </c:pt>
                <c:pt idx="3">
                  <c:v>Conservation</c:v>
                </c:pt>
                <c:pt idx="4">
                  <c:v>Wilderness Skills</c:v>
                </c:pt>
                <c:pt idx="5">
                  <c:v>Cultural History</c:v>
                </c:pt>
                <c:pt idx="6">
                  <c:v>Birding/Wildlife</c:v>
                </c:pt>
                <c:pt idx="7">
                  <c:v>Day Camps</c:v>
                </c:pt>
                <c:pt idx="8">
                  <c:v>Art/Photography</c:v>
                </c:pt>
                <c:pt idx="9">
                  <c:v>Nature Talk At Your Site</c:v>
                </c:pt>
                <c:pt idx="10">
                  <c:v>Pet Programs</c:v>
                </c:pt>
                <c:pt idx="11">
                  <c:v>Family Programs</c:v>
                </c:pt>
                <c:pt idx="12">
                  <c:v>Field Trips to Visitor Centers</c:v>
                </c:pt>
                <c:pt idx="13">
                  <c:v>Nature Walks</c:v>
                </c:pt>
              </c:strCache>
            </c:strRef>
          </c:cat>
          <c:val>
            <c:numRef>
              <c:f>'[SurveySummary_03212017.xls]Question 1'!$B$4:$B$17</c:f>
              <c:numCache>
                <c:formatCode>0.0%</c:formatCode>
                <c:ptCount val="14"/>
                <c:pt idx="0">
                  <c:v>0.02</c:v>
                </c:pt>
                <c:pt idx="1">
                  <c:v>0.20399999999999999</c:v>
                </c:pt>
                <c:pt idx="2">
                  <c:v>0.28600000000000003</c:v>
                </c:pt>
                <c:pt idx="3">
                  <c:v>0.30599999999999999</c:v>
                </c:pt>
                <c:pt idx="4">
                  <c:v>0.32700000000000001</c:v>
                </c:pt>
                <c:pt idx="5">
                  <c:v>0.38799999999999996</c:v>
                </c:pt>
                <c:pt idx="6">
                  <c:v>0.40799999999999997</c:v>
                </c:pt>
                <c:pt idx="7">
                  <c:v>0.40799999999999997</c:v>
                </c:pt>
                <c:pt idx="8">
                  <c:v>0.42899999999999999</c:v>
                </c:pt>
                <c:pt idx="9">
                  <c:v>0.44900000000000001</c:v>
                </c:pt>
                <c:pt idx="10">
                  <c:v>0.49</c:v>
                </c:pt>
                <c:pt idx="11">
                  <c:v>0.53100000000000003</c:v>
                </c:pt>
                <c:pt idx="12">
                  <c:v>0.55100000000000005</c:v>
                </c:pt>
                <c:pt idx="13">
                  <c:v>0.67299999999999993</c:v>
                </c:pt>
              </c:numCache>
            </c:numRef>
          </c:val>
        </c:ser>
        <c:dLbls>
          <c:showLegendKey val="0"/>
          <c:showVal val="0"/>
          <c:showCatName val="0"/>
          <c:showSerName val="0"/>
          <c:showPercent val="0"/>
          <c:showBubbleSize val="0"/>
        </c:dLbls>
        <c:gapWidth val="182"/>
        <c:axId val="185881144"/>
        <c:axId val="185881536"/>
      </c:barChart>
      <c:catAx>
        <c:axId val="185881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185881536"/>
        <c:crosses val="autoZero"/>
        <c:auto val="1"/>
        <c:lblAlgn val="ctr"/>
        <c:lblOffset val="100"/>
        <c:noMultiLvlLbl val="0"/>
      </c:catAx>
      <c:valAx>
        <c:axId val="185881536"/>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1858811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268591426071741E-3"/>
          <c:y val="1.6253946517554936E-3"/>
          <c:w val="0.60385964912280699"/>
          <c:h val="0.78339869281045749"/>
        </c:manualLayout>
      </c:layout>
      <c:pieChart>
        <c:varyColors val="1"/>
        <c:ser>
          <c:idx val="0"/>
          <c:order val="0"/>
          <c:tx>
            <c:strRef>
              <c:f>'[SurveySummary_03212017.xls]Question 1'!$B$3</c:f>
              <c:strCache>
                <c:ptCount val="1"/>
                <c:pt idx="0">
                  <c:v>Response Percent</c:v>
                </c:pt>
              </c:strCache>
            </c:strRef>
          </c:tx>
          <c:spPr>
            <a:solidFill>
              <a:schemeClr val="accent5"/>
            </a:solidFill>
            <a:ln w="19050">
              <a:solidFill>
                <a:schemeClr val="accent1"/>
              </a:solidFill>
            </a:ln>
            <a:effectLst/>
          </c:spPr>
          <c:explosion val="2"/>
          <c:dPt>
            <c:idx val="0"/>
            <c:bubble3D val="0"/>
          </c:dPt>
          <c:dPt>
            <c:idx val="1"/>
            <c:bubble3D val="0"/>
          </c:dPt>
          <c:dPt>
            <c:idx val="2"/>
            <c:bubble3D val="0"/>
          </c:dPt>
          <c:dLbls>
            <c:dLbl>
              <c:idx val="0"/>
              <c:layout>
                <c:manualLayout>
                  <c:x val="-0.20650193396878022"/>
                  <c:y val="4.6444084195357872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0.15190667833187521"/>
                  <c:y val="-0.24376031800372788"/>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8.9804316127150757E-2"/>
                  <c:y val="0.14525466925329986"/>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a:solidFill>
                    <a:schemeClr val="accent1">
                      <a:lumMod val="60000"/>
                      <a:lumOff val="40000"/>
                    </a:schemeClr>
                  </a:solidFill>
                </a:ln>
                <a:effectLst/>
              </c:spPr>
            </c:leaderLines>
            <c:extLst>
              <c:ext xmlns:c15="http://schemas.microsoft.com/office/drawing/2012/chart" uri="{CE6537A1-D6FC-4f65-9D91-7224C49458BB}"/>
            </c:extLst>
          </c:dLbls>
          <c:cat>
            <c:strRef>
              <c:f>'[SurveySummary_03212017.xls]Question 1'!$A$4:$A$6</c:f>
              <c:strCache>
                <c:ptCount val="3"/>
                <c:pt idx="0">
                  <c:v>Trails</c:v>
                </c:pt>
                <c:pt idx="1">
                  <c:v>Natural History</c:v>
                </c:pt>
                <c:pt idx="2">
                  <c:v>Cultural History of the Area</c:v>
                </c:pt>
              </c:strCache>
            </c:strRef>
          </c:cat>
          <c:val>
            <c:numRef>
              <c:f>'[SurveySummary_03212017.xls]Question 1'!$B$4:$B$6</c:f>
              <c:numCache>
                <c:formatCode>0.0%</c:formatCode>
                <c:ptCount val="3"/>
                <c:pt idx="0">
                  <c:v>0.88700000000000001</c:v>
                </c:pt>
                <c:pt idx="1">
                  <c:v>0.58499999999999996</c:v>
                </c:pt>
                <c:pt idx="2">
                  <c:v>0.52800000000000002</c:v>
                </c:pt>
              </c:numCache>
            </c:numRef>
          </c:val>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88480150918637"/>
          <c:y val="2.4444444444444446E-2"/>
          <c:w val="0.58849019849081363"/>
          <c:h val="0.83360664916885385"/>
        </c:manualLayout>
      </c:layout>
      <c:barChart>
        <c:barDir val="bar"/>
        <c:grouping val="clustered"/>
        <c:varyColors val="0"/>
        <c:ser>
          <c:idx val="0"/>
          <c:order val="0"/>
          <c:tx>
            <c:strRef>
              <c:f>'[SurveySummary_03212017.xls]Question 1'!$B$3</c:f>
              <c:strCache>
                <c:ptCount val="1"/>
                <c:pt idx="0">
                  <c:v>Response Percent</c:v>
                </c:pt>
              </c:strCache>
            </c:strRef>
          </c:tx>
          <c:spPr>
            <a:solidFill>
              <a:schemeClr val="accent5"/>
            </a:solidFill>
            <a:ln>
              <a:noFill/>
            </a:ln>
            <a:effectLst/>
          </c:spPr>
          <c:invertIfNegative val="0"/>
          <c:cat>
            <c:strRef>
              <c:f>'[SurveySummary_03212017.xls]Question 1'!$A$4:$A$14</c:f>
              <c:strCache>
                <c:ptCount val="11"/>
                <c:pt idx="0">
                  <c:v>Other (please specify)</c:v>
                </c:pt>
                <c:pt idx="1">
                  <c:v>Watersheds</c:v>
                </c:pt>
                <c:pt idx="2">
                  <c:v>Marsh Ecology</c:v>
                </c:pt>
                <c:pt idx="3">
                  <c:v>Pollinators</c:v>
                </c:pt>
                <c:pt idx="4">
                  <c:v>Environmental Stewardship</c:v>
                </c:pt>
                <c:pt idx="5">
                  <c:v>Biodiversity</c:v>
                </c:pt>
                <c:pt idx="6">
                  <c:v>Climate Change</c:v>
                </c:pt>
                <c:pt idx="7">
                  <c:v>Pollution Solutions</c:v>
                </c:pt>
                <c:pt idx="8">
                  <c:v>Cultural History</c:v>
                </c:pt>
                <c:pt idx="9">
                  <c:v>Plant and Animal Adaptations</c:v>
                </c:pt>
                <c:pt idx="10">
                  <c:v>Wildlife</c:v>
                </c:pt>
              </c:strCache>
            </c:strRef>
          </c:cat>
          <c:val>
            <c:numRef>
              <c:f>'[SurveySummary_03212017.xls]Question 1'!$B$4:$B$14</c:f>
              <c:numCache>
                <c:formatCode>0.0%</c:formatCode>
                <c:ptCount val="11"/>
                <c:pt idx="0">
                  <c:v>3.9E-2</c:v>
                </c:pt>
                <c:pt idx="1">
                  <c:v>0.11800000000000001</c:v>
                </c:pt>
                <c:pt idx="2">
                  <c:v>0.13699999999999998</c:v>
                </c:pt>
                <c:pt idx="3">
                  <c:v>0.17600000000000002</c:v>
                </c:pt>
                <c:pt idx="4">
                  <c:v>0.17600000000000002</c:v>
                </c:pt>
                <c:pt idx="5">
                  <c:v>0.17600000000000002</c:v>
                </c:pt>
                <c:pt idx="6">
                  <c:v>0.23499999999999999</c:v>
                </c:pt>
                <c:pt idx="7">
                  <c:v>0.255</c:v>
                </c:pt>
                <c:pt idx="8">
                  <c:v>0.27500000000000002</c:v>
                </c:pt>
                <c:pt idx="9">
                  <c:v>0.314</c:v>
                </c:pt>
                <c:pt idx="10">
                  <c:v>0.373</c:v>
                </c:pt>
              </c:numCache>
            </c:numRef>
          </c:val>
        </c:ser>
        <c:dLbls>
          <c:showLegendKey val="0"/>
          <c:showVal val="0"/>
          <c:showCatName val="0"/>
          <c:showSerName val="0"/>
          <c:showPercent val="0"/>
          <c:showBubbleSize val="0"/>
        </c:dLbls>
        <c:gapWidth val="182"/>
        <c:axId val="185882712"/>
        <c:axId val="185883104"/>
      </c:barChart>
      <c:catAx>
        <c:axId val="1858827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060000" spcFirstLastPara="1" vertOverflow="ellipsis"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85883104"/>
        <c:crosses val="autoZero"/>
        <c:auto val="1"/>
        <c:lblAlgn val="ctr"/>
        <c:lblOffset val="100"/>
        <c:noMultiLvlLbl val="0"/>
      </c:catAx>
      <c:valAx>
        <c:axId val="185883104"/>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85882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'[SurveySummary_03212017.xls]Question 1'!$B$3</c:f>
              <c:strCache>
                <c:ptCount val="1"/>
                <c:pt idx="0">
                  <c:v>Response Percent</c:v>
                </c:pt>
              </c:strCache>
            </c:strRef>
          </c:tx>
          <c:invertIfNegative val="0"/>
          <c:dPt>
            <c:idx val="0"/>
            <c:invertIfNegative val="0"/>
            <c:bubble3D val="0"/>
            <c:spPr>
              <a:solidFill>
                <a:schemeClr val="accent1"/>
              </a:solidFill>
              <a:ln>
                <a:noFill/>
              </a:ln>
              <a:effectLst/>
            </c:spPr>
          </c:dPt>
          <c:dPt>
            <c:idx val="1"/>
            <c:invertIfNegative val="0"/>
            <c:bubble3D val="0"/>
            <c:spPr>
              <a:solidFill>
                <a:schemeClr val="accent2"/>
              </a:solidFill>
              <a:ln>
                <a:noFill/>
              </a:ln>
              <a:effectLst/>
            </c:spPr>
          </c:dPt>
          <c:dPt>
            <c:idx val="2"/>
            <c:invertIfNegative val="0"/>
            <c:bubble3D val="0"/>
            <c:spPr>
              <a:solidFill>
                <a:schemeClr val="accent3"/>
              </a:solidFill>
              <a:ln>
                <a:noFill/>
              </a:ln>
              <a:effectLst/>
            </c:spPr>
          </c:dPt>
          <c:dPt>
            <c:idx val="3"/>
            <c:invertIfNegative val="0"/>
            <c:bubble3D val="0"/>
            <c:spPr>
              <a:solidFill>
                <a:schemeClr val="accent4"/>
              </a:solidFill>
              <a:ln>
                <a:noFill/>
              </a:ln>
              <a:effectLst/>
            </c:spPr>
          </c:dPt>
          <c:dPt>
            <c:idx val="4"/>
            <c:invertIfNegative val="0"/>
            <c:bubble3D val="0"/>
            <c:spPr>
              <a:solidFill>
                <a:schemeClr val="accent5"/>
              </a:solidFill>
              <a:ln>
                <a:noFill/>
              </a:ln>
              <a:effectLst/>
            </c:spPr>
          </c:dPt>
          <c:dPt>
            <c:idx val="5"/>
            <c:invertIfNegative val="0"/>
            <c:bubble3D val="0"/>
            <c:spPr>
              <a:solidFill>
                <a:schemeClr val="accent6"/>
              </a:solidFill>
              <a:ln>
                <a:noFill/>
              </a:ln>
              <a:effectLst/>
            </c:spPr>
          </c:dPt>
          <c:dPt>
            <c:idx val="6"/>
            <c:invertIfNegative val="0"/>
            <c:bubble3D val="0"/>
            <c:spPr>
              <a:solidFill>
                <a:schemeClr val="accent1">
                  <a:lumMod val="60000"/>
                </a:schemeClr>
              </a:solidFill>
              <a:ln>
                <a:noFill/>
              </a:ln>
              <a:effectLst/>
            </c:spPr>
          </c:dPt>
          <c:dPt>
            <c:idx val="7"/>
            <c:invertIfNegative val="0"/>
            <c:bubble3D val="0"/>
            <c:spPr>
              <a:solidFill>
                <a:schemeClr val="accent2">
                  <a:lumMod val="60000"/>
                </a:schemeClr>
              </a:solidFill>
              <a:ln>
                <a:noFill/>
              </a:ln>
              <a:effectLst/>
            </c:spPr>
          </c:dPt>
          <c:dPt>
            <c:idx val="8"/>
            <c:invertIfNegative val="0"/>
            <c:bubble3D val="0"/>
            <c:spPr>
              <a:solidFill>
                <a:schemeClr val="accent3">
                  <a:lumMod val="60000"/>
                </a:schemeClr>
              </a:solidFill>
              <a:ln>
                <a:noFill/>
              </a:ln>
              <a:effectLst/>
            </c:spPr>
          </c:dPt>
          <c:dPt>
            <c:idx val="9"/>
            <c:invertIfNegative val="0"/>
            <c:bubble3D val="0"/>
            <c:spPr>
              <a:solidFill>
                <a:schemeClr val="accent4">
                  <a:lumMod val="60000"/>
                </a:schemeClr>
              </a:solidFill>
              <a:ln>
                <a:noFill/>
              </a:ln>
              <a:effectLst/>
            </c:spPr>
          </c:dPt>
          <c:dPt>
            <c:idx val="10"/>
            <c:invertIfNegative val="0"/>
            <c:bubble3D val="0"/>
            <c:spPr>
              <a:solidFill>
                <a:schemeClr val="accent5">
                  <a:lumMod val="60000"/>
                </a:schemeClr>
              </a:solidFill>
              <a:ln>
                <a:noFill/>
              </a:ln>
              <a:effectLst/>
            </c:spPr>
          </c:dPt>
          <c:dPt>
            <c:idx val="11"/>
            <c:invertIfNegative val="0"/>
            <c:bubble3D val="0"/>
            <c:spPr>
              <a:solidFill>
                <a:schemeClr val="accent6">
                  <a:lumMod val="60000"/>
                </a:schemeClr>
              </a:solidFill>
              <a:ln>
                <a:noFill/>
              </a:ln>
              <a:effectLst/>
            </c:spPr>
          </c:dPt>
          <c:dPt>
            <c:idx val="12"/>
            <c:invertIfNegative val="0"/>
            <c:bubble3D val="0"/>
            <c:spPr>
              <a:solidFill>
                <a:schemeClr val="accent1">
                  <a:lumMod val="80000"/>
                  <a:lumOff val="20000"/>
                </a:schemeClr>
              </a:solidFill>
              <a:ln>
                <a:noFill/>
              </a:ln>
              <a:effectLst/>
            </c:spPr>
          </c:dPt>
          <c:dPt>
            <c:idx val="13"/>
            <c:invertIfNegative val="0"/>
            <c:bubble3D val="0"/>
            <c:spPr>
              <a:solidFill>
                <a:schemeClr val="accent2">
                  <a:lumMod val="80000"/>
                  <a:lumOff val="20000"/>
                </a:schemeClr>
              </a:solidFill>
              <a:ln>
                <a:noFill/>
              </a:ln>
              <a:effectLst/>
            </c:spPr>
          </c:dPt>
          <c:cat>
            <c:strRef>
              <c:f>'[SurveySummary_03212017.xls]Question 1'!$A$4:$A$17</c:f>
              <c:strCache>
                <c:ptCount val="14"/>
                <c:pt idx="0">
                  <c:v>Cost</c:v>
                </c:pt>
                <c:pt idx="1">
                  <c:v>Transportation</c:v>
                </c:pt>
                <c:pt idx="2">
                  <c:v>Distance</c:v>
                </c:pt>
                <c:pt idx="3">
                  <c:v>Time constraints</c:v>
                </c:pt>
                <c:pt idx="4">
                  <c:v>Awareness of parks</c:v>
                </c:pt>
                <c:pt idx="5">
                  <c:v>Safety concerns</c:v>
                </c:pt>
                <c:pt idx="6">
                  <c:v>Lack of Interest</c:v>
                </c:pt>
                <c:pt idx="7">
                  <c:v>Don’t know what to do at parks</c:v>
                </c:pt>
                <c:pt idx="8">
                  <c:v>Language</c:v>
                </c:pt>
                <c:pt idx="9">
                  <c:v>Your organization’s policies</c:v>
                </c:pt>
                <c:pt idx="10">
                  <c:v>Other (please specify)</c:v>
                </c:pt>
                <c:pt idx="11">
                  <c:v>Dogs</c:v>
                </c:pt>
                <c:pt idx="12">
                  <c:v>Fear of the outdoors</c:v>
                </c:pt>
                <c:pt idx="13">
                  <c:v>Cultural norms</c:v>
                </c:pt>
              </c:strCache>
            </c:strRef>
          </c:cat>
          <c:val>
            <c:numRef>
              <c:f>'[SurveySummary_03212017.xls]Question 1'!$B$4:$B$17</c:f>
              <c:numCache>
                <c:formatCode>0.0%</c:formatCode>
                <c:ptCount val="14"/>
                <c:pt idx="0">
                  <c:v>0.59200000000000008</c:v>
                </c:pt>
                <c:pt idx="1">
                  <c:v>0.57100000000000006</c:v>
                </c:pt>
                <c:pt idx="2">
                  <c:v>0.38799999999999996</c:v>
                </c:pt>
                <c:pt idx="3">
                  <c:v>0.38799999999999996</c:v>
                </c:pt>
                <c:pt idx="4">
                  <c:v>0.28600000000000003</c:v>
                </c:pt>
                <c:pt idx="5">
                  <c:v>0.22399999999999998</c:v>
                </c:pt>
                <c:pt idx="6">
                  <c:v>0.14300000000000002</c:v>
                </c:pt>
                <c:pt idx="7">
                  <c:v>0.122</c:v>
                </c:pt>
                <c:pt idx="8">
                  <c:v>0.122</c:v>
                </c:pt>
                <c:pt idx="9">
                  <c:v>0.10199999999999999</c:v>
                </c:pt>
                <c:pt idx="10">
                  <c:v>0.10199999999999999</c:v>
                </c:pt>
                <c:pt idx="11">
                  <c:v>8.199999999999999E-2</c:v>
                </c:pt>
                <c:pt idx="12">
                  <c:v>6.0999999999999999E-2</c:v>
                </c:pt>
                <c:pt idx="13">
                  <c:v>0.02</c:v>
                </c:pt>
              </c:numCache>
            </c:numRef>
          </c:val>
        </c:ser>
        <c:dLbls>
          <c:showLegendKey val="0"/>
          <c:showVal val="0"/>
          <c:showCatName val="0"/>
          <c:showSerName val="0"/>
          <c:showPercent val="0"/>
          <c:showBubbleSize val="0"/>
        </c:dLbls>
        <c:gapWidth val="219"/>
        <c:overlap val="-27"/>
        <c:axId val="185883888"/>
        <c:axId val="185601856"/>
      </c:barChart>
      <c:catAx>
        <c:axId val="18588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185601856"/>
        <c:crosses val="autoZero"/>
        <c:auto val="1"/>
        <c:lblAlgn val="ctr"/>
        <c:lblOffset val="100"/>
        <c:noMultiLvlLbl val="0"/>
      </c:catAx>
      <c:valAx>
        <c:axId val="1856018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1858838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5AC9A980-6A18-4D87-A3AB-0F0D03E4B456}" type="datetimeFigureOut">
              <a:rPr lang="en-US" smtClean="0"/>
              <a:t>3/31/2017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7827EA37-6A6F-4164-B882-12E7C9E034CB}" type="slidenum">
              <a:rPr lang="en-US" smtClean="0"/>
              <a:t>‹#›</a:t>
            </a:fld>
            <a:endParaRPr lang="en-US"/>
          </a:p>
        </p:txBody>
      </p:sp>
    </p:spTree>
    <p:extLst>
      <p:ext uri="{BB962C8B-B14F-4D97-AF65-F5344CB8AC3E}">
        <p14:creationId xmlns:p14="http://schemas.microsoft.com/office/powerpoint/2010/main" val="1489725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735" cy="464503"/>
          </a:xfrm>
          <a:prstGeom prst="rect">
            <a:avLst/>
          </a:prstGeom>
        </p:spPr>
        <p:txBody>
          <a:bodyPr vert="horz" lIns="91294" tIns="45647" rIns="91294" bIns="45647" rtlCol="0"/>
          <a:lstStyle>
            <a:lvl1pPr algn="l">
              <a:defRPr sz="1200"/>
            </a:lvl1pPr>
          </a:lstStyle>
          <a:p>
            <a:endParaRPr lang="en-US"/>
          </a:p>
        </p:txBody>
      </p:sp>
      <p:sp>
        <p:nvSpPr>
          <p:cNvPr id="3" name="Date Placeholder 2"/>
          <p:cNvSpPr>
            <a:spLocks noGrp="1"/>
          </p:cNvSpPr>
          <p:nvPr>
            <p:ph type="dt" idx="1"/>
          </p:nvPr>
        </p:nvSpPr>
        <p:spPr>
          <a:xfrm>
            <a:off x="3971081" y="0"/>
            <a:ext cx="3037735" cy="464503"/>
          </a:xfrm>
          <a:prstGeom prst="rect">
            <a:avLst/>
          </a:prstGeom>
        </p:spPr>
        <p:txBody>
          <a:bodyPr vert="horz" lIns="91294" tIns="45647" rIns="91294" bIns="45647" rtlCol="0"/>
          <a:lstStyle>
            <a:lvl1pPr algn="r">
              <a:defRPr sz="1200"/>
            </a:lvl1pPr>
          </a:lstStyle>
          <a:p>
            <a:fld id="{9A6C5026-FDFE-4CEF-93DC-3756213C31E8}" type="datetimeFigureOut">
              <a:rPr lang="en-US" smtClean="0"/>
              <a:t>3/31/2017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294" tIns="45647" rIns="91294" bIns="45647" rtlCol="0" anchor="ctr"/>
          <a:lstStyle/>
          <a:p>
            <a:endParaRPr lang="en-US"/>
          </a:p>
        </p:txBody>
      </p:sp>
      <p:sp>
        <p:nvSpPr>
          <p:cNvPr id="5" name="Notes Placeholder 4"/>
          <p:cNvSpPr>
            <a:spLocks noGrp="1"/>
          </p:cNvSpPr>
          <p:nvPr>
            <p:ph type="body" sz="quarter" idx="3"/>
          </p:nvPr>
        </p:nvSpPr>
        <p:spPr>
          <a:xfrm>
            <a:off x="700406" y="4415156"/>
            <a:ext cx="5609588" cy="4183697"/>
          </a:xfrm>
          <a:prstGeom prst="rect">
            <a:avLst/>
          </a:prstGeom>
        </p:spPr>
        <p:txBody>
          <a:bodyPr vert="horz" lIns="91294" tIns="45647" rIns="91294" bIns="4564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312"/>
            <a:ext cx="3037735" cy="464503"/>
          </a:xfrm>
          <a:prstGeom prst="rect">
            <a:avLst/>
          </a:prstGeom>
        </p:spPr>
        <p:txBody>
          <a:bodyPr vert="horz" lIns="91294" tIns="45647" rIns="91294" bIns="45647" rtlCol="0" anchor="b"/>
          <a:lstStyle>
            <a:lvl1pPr algn="l">
              <a:defRPr sz="1200"/>
            </a:lvl1pPr>
          </a:lstStyle>
          <a:p>
            <a:endParaRPr lang="en-US"/>
          </a:p>
        </p:txBody>
      </p:sp>
      <p:sp>
        <p:nvSpPr>
          <p:cNvPr id="7" name="Slide Number Placeholder 6"/>
          <p:cNvSpPr>
            <a:spLocks noGrp="1"/>
          </p:cNvSpPr>
          <p:nvPr>
            <p:ph type="sldNum" sz="quarter" idx="5"/>
          </p:nvPr>
        </p:nvSpPr>
        <p:spPr>
          <a:xfrm>
            <a:off x="3971081" y="8830312"/>
            <a:ext cx="3037735" cy="464503"/>
          </a:xfrm>
          <a:prstGeom prst="rect">
            <a:avLst/>
          </a:prstGeom>
        </p:spPr>
        <p:txBody>
          <a:bodyPr vert="horz" lIns="91294" tIns="45647" rIns="91294" bIns="45647" rtlCol="0" anchor="b"/>
          <a:lstStyle>
            <a:lvl1pPr algn="r">
              <a:defRPr sz="1200"/>
            </a:lvl1pPr>
          </a:lstStyle>
          <a:p>
            <a:fld id="{7EAB2375-72FE-4DE0-BCC7-155213F25270}" type="slidenum">
              <a:rPr lang="en-US" smtClean="0"/>
              <a:t>‹#›</a:t>
            </a:fld>
            <a:endParaRPr lang="en-US"/>
          </a:p>
        </p:txBody>
      </p:sp>
    </p:spTree>
    <p:extLst>
      <p:ext uri="{BB962C8B-B14F-4D97-AF65-F5344CB8AC3E}">
        <p14:creationId xmlns:p14="http://schemas.microsoft.com/office/powerpoint/2010/main" val="793804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234" indent="-228234">
              <a:buAutoNum type="arabicPeriod"/>
            </a:pPr>
            <a:r>
              <a:rPr lang="en-US" dirty="0" smtClean="0"/>
              <a:t>Welcome</a:t>
            </a:r>
            <a:r>
              <a:rPr lang="en-US" baseline="0" dirty="0" smtClean="0"/>
              <a:t> slide</a:t>
            </a:r>
          </a:p>
          <a:p>
            <a:pPr marL="228234" indent="-228234">
              <a:buAutoNum type="arabicPeriod"/>
            </a:pPr>
            <a:r>
              <a:rPr lang="en-US" baseline="0" dirty="0" smtClean="0"/>
              <a:t>Intros</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a:t>
            </a:fld>
            <a:endParaRPr lang="en-US"/>
          </a:p>
        </p:txBody>
      </p:sp>
    </p:spTree>
    <p:extLst>
      <p:ext uri="{BB962C8B-B14F-4D97-AF65-F5344CB8AC3E}">
        <p14:creationId xmlns:p14="http://schemas.microsoft.com/office/powerpoint/2010/main" val="968863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Jaimee</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10</a:t>
            </a:fld>
            <a:endParaRPr lang="en-US"/>
          </a:p>
        </p:txBody>
      </p:sp>
    </p:spTree>
    <p:extLst>
      <p:ext uri="{BB962C8B-B14F-4D97-AF65-F5344CB8AC3E}">
        <p14:creationId xmlns:p14="http://schemas.microsoft.com/office/powerpoint/2010/main" val="2334646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Jaimee</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11</a:t>
            </a:fld>
            <a:endParaRPr lang="en-US"/>
          </a:p>
        </p:txBody>
      </p:sp>
    </p:spTree>
    <p:extLst>
      <p:ext uri="{BB962C8B-B14F-4D97-AF65-F5344CB8AC3E}">
        <p14:creationId xmlns:p14="http://schemas.microsoft.com/office/powerpoint/2010/main" val="3814967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Jaimee</a:t>
            </a:r>
          </a:p>
          <a:p>
            <a:pPr defTabSz="912937">
              <a:defRPr/>
            </a:pPr>
            <a:r>
              <a:rPr lang="en-US" dirty="0" smtClean="0"/>
              <a:t>They</a:t>
            </a:r>
            <a:r>
              <a:rPr lang="en-US" baseline="0" dirty="0" smtClean="0"/>
              <a:t> offer hiking programs and no one shows up</a:t>
            </a:r>
            <a:endParaRPr lang="en-US" dirty="0" smtClean="0"/>
          </a:p>
          <a:p>
            <a:endParaRPr lang="en-US" b="1" dirty="0"/>
          </a:p>
        </p:txBody>
      </p:sp>
      <p:sp>
        <p:nvSpPr>
          <p:cNvPr id="4" name="Slide Number Placeholder 3"/>
          <p:cNvSpPr>
            <a:spLocks noGrp="1"/>
          </p:cNvSpPr>
          <p:nvPr>
            <p:ph type="sldNum" sz="quarter" idx="10"/>
          </p:nvPr>
        </p:nvSpPr>
        <p:spPr/>
        <p:txBody>
          <a:bodyPr/>
          <a:lstStyle/>
          <a:p>
            <a:fld id="{7EAB2375-72FE-4DE0-BCC7-155213F25270}" type="slidenum">
              <a:rPr lang="en-US" smtClean="0"/>
              <a:t>12</a:t>
            </a:fld>
            <a:endParaRPr lang="en-US"/>
          </a:p>
        </p:txBody>
      </p:sp>
    </p:spTree>
    <p:extLst>
      <p:ext uri="{BB962C8B-B14F-4D97-AF65-F5344CB8AC3E}">
        <p14:creationId xmlns:p14="http://schemas.microsoft.com/office/powerpoint/2010/main" val="547936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Jaimee</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13</a:t>
            </a:fld>
            <a:endParaRPr lang="en-US"/>
          </a:p>
        </p:txBody>
      </p:sp>
    </p:spTree>
    <p:extLst>
      <p:ext uri="{BB962C8B-B14F-4D97-AF65-F5344CB8AC3E}">
        <p14:creationId xmlns:p14="http://schemas.microsoft.com/office/powerpoint/2010/main" val="2899959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Cultural history is currently</a:t>
            </a:r>
            <a:r>
              <a:rPr lang="en-US" baseline="0" dirty="0" smtClean="0"/>
              <a:t> biggest request from school groups</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14</a:t>
            </a:fld>
            <a:endParaRPr lang="en-US"/>
          </a:p>
        </p:txBody>
      </p:sp>
    </p:spTree>
    <p:extLst>
      <p:ext uri="{BB962C8B-B14F-4D97-AF65-F5344CB8AC3E}">
        <p14:creationId xmlns:p14="http://schemas.microsoft.com/office/powerpoint/2010/main" val="304182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Majority of programs are free – so is it perceived cost?  How</a:t>
            </a:r>
            <a:r>
              <a:rPr lang="en-US" baseline="0" dirty="0" smtClean="0"/>
              <a:t> do we get accurate information out there</a:t>
            </a:r>
          </a:p>
          <a:p>
            <a:r>
              <a:rPr lang="en-US" baseline="0" dirty="0" smtClean="0"/>
              <a:t>Safety is a concern for almost ¼ of respondents </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15</a:t>
            </a:fld>
            <a:endParaRPr lang="en-US"/>
          </a:p>
        </p:txBody>
      </p:sp>
    </p:spTree>
    <p:extLst>
      <p:ext uri="{BB962C8B-B14F-4D97-AF65-F5344CB8AC3E}">
        <p14:creationId xmlns:p14="http://schemas.microsoft.com/office/powerpoint/2010/main" val="2127155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Reyna</a:t>
            </a:r>
            <a:r>
              <a:rPr lang="en-US" baseline="0" dirty="0" smtClean="0"/>
              <a:t> – </a:t>
            </a:r>
            <a:r>
              <a:rPr lang="en-US" baseline="0" dirty="0" err="1" smtClean="0"/>
              <a:t>consolodite</a:t>
            </a:r>
            <a:r>
              <a:rPr lang="en-US" baseline="0" dirty="0" smtClean="0"/>
              <a:t> future assessment recommendations and ebrpd staff recommendations – make less wordy.  Look at notes</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16</a:t>
            </a:fld>
            <a:endParaRPr lang="en-US"/>
          </a:p>
        </p:txBody>
      </p:sp>
    </p:spTree>
    <p:extLst>
      <p:ext uri="{BB962C8B-B14F-4D97-AF65-F5344CB8AC3E}">
        <p14:creationId xmlns:p14="http://schemas.microsoft.com/office/powerpoint/2010/main" val="4145711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Presenter: Philip</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17</a:t>
            </a:fld>
            <a:endParaRPr lang="en-US"/>
          </a:p>
        </p:txBody>
      </p:sp>
    </p:spTree>
    <p:extLst>
      <p:ext uri="{BB962C8B-B14F-4D97-AF65-F5344CB8AC3E}">
        <p14:creationId xmlns:p14="http://schemas.microsoft.com/office/powerpoint/2010/main" val="1116972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Philip</a:t>
            </a:r>
          </a:p>
          <a:p>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18</a:t>
            </a:fld>
            <a:endParaRPr lang="en-US"/>
          </a:p>
        </p:txBody>
      </p:sp>
    </p:spTree>
    <p:extLst>
      <p:ext uri="{BB962C8B-B14F-4D97-AF65-F5344CB8AC3E}">
        <p14:creationId xmlns:p14="http://schemas.microsoft.com/office/powerpoint/2010/main" val="3532308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Presenter: Philip</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19</a:t>
            </a:fld>
            <a:endParaRPr lang="en-US"/>
          </a:p>
        </p:txBody>
      </p:sp>
    </p:spTree>
    <p:extLst>
      <p:ext uri="{BB962C8B-B14F-4D97-AF65-F5344CB8AC3E}">
        <p14:creationId xmlns:p14="http://schemas.microsoft.com/office/powerpoint/2010/main" val="94940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Philip</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2</a:t>
            </a:fld>
            <a:endParaRPr lang="en-US"/>
          </a:p>
        </p:txBody>
      </p:sp>
    </p:spTree>
    <p:extLst>
      <p:ext uri="{BB962C8B-B14F-4D97-AF65-F5344CB8AC3E}">
        <p14:creationId xmlns:p14="http://schemas.microsoft.com/office/powerpoint/2010/main" val="914392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Philip</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22</a:t>
            </a:fld>
            <a:endParaRPr lang="en-US"/>
          </a:p>
        </p:txBody>
      </p:sp>
    </p:spTree>
    <p:extLst>
      <p:ext uri="{BB962C8B-B14F-4D97-AF65-F5344CB8AC3E}">
        <p14:creationId xmlns:p14="http://schemas.microsoft.com/office/powerpoint/2010/main" val="2712029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Jaimee</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23</a:t>
            </a:fld>
            <a:endParaRPr lang="en-US"/>
          </a:p>
        </p:txBody>
      </p:sp>
    </p:spTree>
    <p:extLst>
      <p:ext uri="{BB962C8B-B14F-4D97-AF65-F5344CB8AC3E}">
        <p14:creationId xmlns:p14="http://schemas.microsoft.com/office/powerpoint/2010/main" val="8963388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Philip</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24</a:t>
            </a:fld>
            <a:endParaRPr lang="en-US"/>
          </a:p>
        </p:txBody>
      </p:sp>
    </p:spTree>
    <p:extLst>
      <p:ext uri="{BB962C8B-B14F-4D97-AF65-F5344CB8AC3E}">
        <p14:creationId xmlns:p14="http://schemas.microsoft.com/office/powerpoint/2010/main" val="13239892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Reyna</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25</a:t>
            </a:fld>
            <a:endParaRPr lang="en-US"/>
          </a:p>
        </p:txBody>
      </p:sp>
    </p:spTree>
    <p:extLst>
      <p:ext uri="{BB962C8B-B14F-4D97-AF65-F5344CB8AC3E}">
        <p14:creationId xmlns:p14="http://schemas.microsoft.com/office/powerpoint/2010/main" val="620764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Philip tell QUICK story: Philip tell QUICK story: I worked from 2001 to 2007 as the Education Director for an environmental nonprofit in New York City found by a prominent entertainer and led by a Board of Directors who were mostly wealthy white Upper East Siders. To much fanfare and with lavish parties, in 2004, our non-profit opened up the Peter Jay Sharp Boathouse at Sherman Creek Park in Upper Manhattan. We had cleaned up this neglected park, and were managing it for the City of New York Parks Dept. We had invested millions of dollars in restoring and rebuilding this waterfront park, and planted a beautiful botanical garden-like oasis with a pond, fountain, winding paths, and access to the Harlem River. And the state-of-the-art floating boathouse, which was leased to a non-profit rowing organization, Row New York, sat on the Harlem River, adjacent to the park. The premise was always that we were going to get local Washington Heights and South Bronx youth excited about rowing, and help them ‘get off the streets’ and train in this great sport, and get athletic scholarships to major universities.  Well guess what happened: in my years there, I observed mostly white kids from other neighborhoods participating and very little interest from the</a:t>
            </a:r>
            <a:r>
              <a:rPr lang="en-US" baseline="0" dirty="0" smtClean="0"/>
              <a:t> local high school. At the same time, the new park was rarely visited, despite being across the street from a major housing project and next door to an elementary school. When we asked local families and school teachers why they didn’t visit the park, we heard that: it looks like a private park, there are no signs in Spanish, it closes at 5pm when I get back to work, there’s nothing to do there, there’s no play structure for my kids. </a:t>
            </a:r>
          </a:p>
          <a:p>
            <a:r>
              <a:rPr lang="en-US" baseline="0" dirty="0" smtClean="0"/>
              <a:t>This was an expensive example of poor community engagement and planning. To my knowledge, our non-profit never held community meetings, distributed surveys, or conducted any kind of community assessment. So naturally they designed and built a facility that didn’t meet community needs and was thus underutilized. Hopefully things have changed in the 10 years since I moved back from New York, but this has always stood out to me as an example of misguided park and program planning. </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3</a:t>
            </a:fld>
            <a:endParaRPr lang="en-US"/>
          </a:p>
        </p:txBody>
      </p:sp>
    </p:spTree>
    <p:extLst>
      <p:ext uri="{BB962C8B-B14F-4D97-AF65-F5344CB8AC3E}">
        <p14:creationId xmlns:p14="http://schemas.microsoft.com/office/powerpoint/2010/main" val="799505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Jaimee</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4</a:t>
            </a:fld>
            <a:endParaRPr lang="en-US"/>
          </a:p>
        </p:txBody>
      </p:sp>
    </p:spTree>
    <p:extLst>
      <p:ext uri="{BB962C8B-B14F-4D97-AF65-F5344CB8AC3E}">
        <p14:creationId xmlns:p14="http://schemas.microsoft.com/office/powerpoint/2010/main" val="1697146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Philip</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5</a:t>
            </a:fld>
            <a:endParaRPr lang="en-US"/>
          </a:p>
        </p:txBody>
      </p:sp>
    </p:spTree>
    <p:extLst>
      <p:ext uri="{BB962C8B-B14F-4D97-AF65-F5344CB8AC3E}">
        <p14:creationId xmlns:p14="http://schemas.microsoft.com/office/powerpoint/2010/main" val="1250630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Reyna</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6</a:t>
            </a:fld>
            <a:endParaRPr lang="en-US"/>
          </a:p>
        </p:txBody>
      </p:sp>
    </p:spTree>
    <p:extLst>
      <p:ext uri="{BB962C8B-B14F-4D97-AF65-F5344CB8AC3E}">
        <p14:creationId xmlns:p14="http://schemas.microsoft.com/office/powerpoint/2010/main" val="2598026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Reyna</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7</a:t>
            </a:fld>
            <a:endParaRPr lang="en-US"/>
          </a:p>
        </p:txBody>
      </p:sp>
    </p:spTree>
    <p:extLst>
      <p:ext uri="{BB962C8B-B14F-4D97-AF65-F5344CB8AC3E}">
        <p14:creationId xmlns:p14="http://schemas.microsoft.com/office/powerpoint/2010/main" val="3885841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Reyna</a:t>
            </a:r>
          </a:p>
        </p:txBody>
      </p:sp>
      <p:sp>
        <p:nvSpPr>
          <p:cNvPr id="4" name="Slide Number Placeholder 3"/>
          <p:cNvSpPr>
            <a:spLocks noGrp="1"/>
          </p:cNvSpPr>
          <p:nvPr>
            <p:ph type="sldNum" sz="quarter" idx="10"/>
          </p:nvPr>
        </p:nvSpPr>
        <p:spPr/>
        <p:txBody>
          <a:bodyPr/>
          <a:lstStyle/>
          <a:p>
            <a:fld id="{7EAB2375-72FE-4DE0-BCC7-155213F25270}" type="slidenum">
              <a:rPr lang="en-US" smtClean="0"/>
              <a:t>8</a:t>
            </a:fld>
            <a:endParaRPr lang="en-US"/>
          </a:p>
        </p:txBody>
      </p:sp>
    </p:spTree>
    <p:extLst>
      <p:ext uri="{BB962C8B-B14F-4D97-AF65-F5344CB8AC3E}">
        <p14:creationId xmlns:p14="http://schemas.microsoft.com/office/powerpoint/2010/main" val="2097167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Reyna</a:t>
            </a:r>
            <a:endParaRPr lang="en-US" dirty="0"/>
          </a:p>
        </p:txBody>
      </p:sp>
      <p:sp>
        <p:nvSpPr>
          <p:cNvPr id="4" name="Slide Number Placeholder 3"/>
          <p:cNvSpPr>
            <a:spLocks noGrp="1"/>
          </p:cNvSpPr>
          <p:nvPr>
            <p:ph type="sldNum" sz="quarter" idx="10"/>
          </p:nvPr>
        </p:nvSpPr>
        <p:spPr/>
        <p:txBody>
          <a:bodyPr/>
          <a:lstStyle/>
          <a:p>
            <a:fld id="{7EAB2375-72FE-4DE0-BCC7-155213F25270}" type="slidenum">
              <a:rPr lang="en-US" smtClean="0"/>
              <a:t>9</a:t>
            </a:fld>
            <a:endParaRPr lang="en-US"/>
          </a:p>
        </p:txBody>
      </p:sp>
    </p:spTree>
    <p:extLst>
      <p:ext uri="{BB962C8B-B14F-4D97-AF65-F5344CB8AC3E}">
        <p14:creationId xmlns:p14="http://schemas.microsoft.com/office/powerpoint/2010/main" val="3634066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Slide Number Placeholder 15"/>
          <p:cNvSpPr>
            <a:spLocks noGrp="1"/>
          </p:cNvSpPr>
          <p:nvPr>
            <p:ph type="sldNum" sz="quarter" idx="11"/>
          </p:nvPr>
        </p:nvSpPr>
        <p:spPr/>
        <p:txBody>
          <a:bodyPr/>
          <a:lstStyle/>
          <a:p>
            <a:fld id="{4A277F5D-F7B5-4B98-A1BF-E2747C1F50A7}" type="slidenum">
              <a:rPr lang="en-US" smtClean="0"/>
              <a:t>‹#›</a:t>
            </a:fld>
            <a:endParaRPr lang="en-US" dirty="0"/>
          </a:p>
        </p:txBody>
      </p:sp>
      <p:sp>
        <p:nvSpPr>
          <p:cNvPr id="17" name="Footer Placeholder 16"/>
          <p:cNvSpPr>
            <a:spLocks noGrp="1"/>
          </p:cNvSpPr>
          <p:nvPr>
            <p:ph type="ftr" sz="quarter" idx="12"/>
          </p:nvPr>
        </p:nvSpPr>
        <p:spPr/>
        <p:txBody>
          <a:bodyPr/>
          <a:lstStyle/>
          <a:p>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8756" y="5991716"/>
            <a:ext cx="1469078" cy="731195"/>
          </a:xfrm>
          <a:prstGeom prst="rect">
            <a:avLst/>
          </a:prstGeom>
        </p:spPr>
      </p:pic>
      <p:sp>
        <p:nvSpPr>
          <p:cNvPr id="4" name="Date Placeholder 3"/>
          <p:cNvSpPr>
            <a:spLocks noGrp="1"/>
          </p:cNvSpPr>
          <p:nvPr>
            <p:ph type="dt" sz="half" idx="13"/>
          </p:nvPr>
        </p:nvSpPr>
        <p:spPr/>
        <p:txBody>
          <a:bodyPr/>
          <a:lstStyle/>
          <a:p>
            <a:fld id="{768B8A7B-C674-465B-A14D-2E4C14CB9936}" type="datetimeFigureOut">
              <a:rPr lang="en-US" smtClean="0"/>
              <a:t>3/31/2017</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277F5D-F7B5-4B98-A1BF-E2747C1F50A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277F5D-F7B5-4B98-A1BF-E2747C1F50A7}"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5" name="Slide Number Placeholder 14"/>
          <p:cNvSpPr>
            <a:spLocks noGrp="1"/>
          </p:cNvSpPr>
          <p:nvPr>
            <p:ph type="sldNum" sz="quarter" idx="11"/>
          </p:nvPr>
        </p:nvSpPr>
        <p:spPr/>
        <p:txBody>
          <a:bodyPr/>
          <a:lstStyle/>
          <a:p>
            <a:fld id="{4A277F5D-F7B5-4B98-A1BF-E2747C1F50A7}" type="slidenum">
              <a:rPr lang="en-US" smtClean="0"/>
              <a:t>‹#›</a:t>
            </a:fld>
            <a:endParaRPr lang="en-US" dirty="0"/>
          </a:p>
        </p:txBody>
      </p:sp>
      <p:sp>
        <p:nvSpPr>
          <p:cNvPr id="16" name="Footer Placeholder 15"/>
          <p:cNvSpPr>
            <a:spLocks noGrp="1"/>
          </p:cNvSpPr>
          <p:nvPr>
            <p:ph type="ftr" sz="quarter" idx="12"/>
          </p:nvPr>
        </p:nvSpPr>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8756" y="5991716"/>
            <a:ext cx="1469078" cy="73119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13" name="Slide Number Placeholder 12"/>
          <p:cNvSpPr>
            <a:spLocks noGrp="1"/>
          </p:cNvSpPr>
          <p:nvPr>
            <p:ph type="sldNum" sz="quarter" idx="11"/>
          </p:nvPr>
        </p:nvSpPr>
        <p:spPr/>
        <p:txBody>
          <a:bodyPr/>
          <a:lstStyle/>
          <a:p>
            <a:fld id="{4A277F5D-F7B5-4B98-A1BF-E2747C1F50A7}"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9" name="Slide Number Placeholder 8"/>
          <p:cNvSpPr>
            <a:spLocks noGrp="1"/>
          </p:cNvSpPr>
          <p:nvPr>
            <p:ph type="sldNum" sz="quarter" idx="11"/>
          </p:nvPr>
        </p:nvSpPr>
        <p:spPr/>
        <p:txBody>
          <a:bodyPr/>
          <a:lstStyle/>
          <a:p>
            <a:fld id="{4A277F5D-F7B5-4B98-A1BF-E2747C1F50A7}"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15" name="Slide Number Placeholder 14"/>
          <p:cNvSpPr>
            <a:spLocks noGrp="1"/>
          </p:cNvSpPr>
          <p:nvPr>
            <p:ph type="sldNum" sz="quarter" idx="11"/>
          </p:nvPr>
        </p:nvSpPr>
        <p:spPr/>
        <p:txBody>
          <a:bodyPr/>
          <a:lstStyle/>
          <a:p>
            <a:fld id="{4A277F5D-F7B5-4B98-A1BF-E2747C1F50A7}" type="slidenum">
              <a:rPr lang="en-US" smtClean="0"/>
              <a:t>‹#›</a:t>
            </a:fld>
            <a:endParaRPr lang="en-US" dirty="0"/>
          </a:p>
        </p:txBody>
      </p:sp>
      <p:sp>
        <p:nvSpPr>
          <p:cNvPr id="16" name="Footer Placeholder 15"/>
          <p:cNvSpPr>
            <a:spLocks noGrp="1"/>
          </p:cNvSpPr>
          <p:nvPr>
            <p:ph type="ftr" sz="quarter" idx="12"/>
          </p:nvPr>
        </p:nvSpPr>
        <p:spPr/>
        <p:txBody>
          <a:body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8" name="Slide Number Placeholder 7"/>
          <p:cNvSpPr>
            <a:spLocks noGrp="1"/>
          </p:cNvSpPr>
          <p:nvPr>
            <p:ph type="sldNum" sz="quarter" idx="11"/>
          </p:nvPr>
        </p:nvSpPr>
        <p:spPr/>
        <p:txBody>
          <a:bodyPr/>
          <a:lstStyle/>
          <a:p>
            <a:fld id="{4A277F5D-F7B5-4B98-A1BF-E2747C1F50A7}" type="slidenum">
              <a:rPr lang="en-US" smtClean="0"/>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6" name="Slide Number Placeholder 5"/>
          <p:cNvSpPr>
            <a:spLocks noGrp="1"/>
          </p:cNvSpPr>
          <p:nvPr>
            <p:ph type="sldNum" sz="quarter" idx="11"/>
          </p:nvPr>
        </p:nvSpPr>
        <p:spPr/>
        <p:txBody>
          <a:bodyPr/>
          <a:lstStyle/>
          <a:p>
            <a:fld id="{4A277F5D-F7B5-4B98-A1BF-E2747C1F50A7}" type="slidenum">
              <a:rPr lang="en-US" smtClean="0"/>
              <a:t>‹#›</a:t>
            </a:fld>
            <a:endParaRPr lang="en-US" dirty="0"/>
          </a:p>
        </p:txBody>
      </p:sp>
      <p:sp>
        <p:nvSpPr>
          <p:cNvPr id="7" name="Footer Placeholder 6"/>
          <p:cNvSpPr>
            <a:spLocks noGrp="1"/>
          </p:cNvSpPr>
          <p:nvPr>
            <p:ph type="ftr" sz="quarter" idx="12"/>
          </p:nvPr>
        </p:nvSpPr>
        <p:spPr/>
        <p:txBody>
          <a:body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16" name="Slide Number Placeholder 15"/>
          <p:cNvSpPr>
            <a:spLocks noGrp="1"/>
          </p:cNvSpPr>
          <p:nvPr>
            <p:ph type="sldNum" sz="quarter" idx="11"/>
          </p:nvPr>
        </p:nvSpPr>
        <p:spPr/>
        <p:txBody>
          <a:bodyPr/>
          <a:lstStyle/>
          <a:p>
            <a:fld id="{4A277F5D-F7B5-4B98-A1BF-E2747C1F50A7}" type="slidenum">
              <a:rPr lang="en-US" smtClean="0"/>
              <a:t>‹#›</a:t>
            </a:fld>
            <a:endParaRPr lang="en-US" dirty="0"/>
          </a:p>
        </p:txBody>
      </p:sp>
      <p:sp>
        <p:nvSpPr>
          <p:cNvPr id="17" name="Footer Placeholder 16"/>
          <p:cNvSpPr>
            <a:spLocks noGrp="1"/>
          </p:cNvSpPr>
          <p:nvPr>
            <p:ph type="ftr" sz="quarter" idx="12"/>
          </p:nvPr>
        </p:nvSpPr>
        <p:spPr/>
        <p:txBody>
          <a:bodyPr/>
          <a:lstStyle/>
          <a:p>
            <a:endParaRPr lang="en-US" dirty="0"/>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768B8A7B-C674-465B-A14D-2E4C14CB9936}" type="datetimeFigureOut">
              <a:rPr lang="en-US" smtClean="0"/>
              <a:t>3/31/2017</a:t>
            </a:fld>
            <a:endParaRPr lang="en-US" dirty="0"/>
          </a:p>
        </p:txBody>
      </p:sp>
      <p:sp>
        <p:nvSpPr>
          <p:cNvPr id="14" name="Slide Number Placeholder 13"/>
          <p:cNvSpPr>
            <a:spLocks noGrp="1"/>
          </p:cNvSpPr>
          <p:nvPr>
            <p:ph type="sldNum" sz="quarter" idx="11"/>
          </p:nvPr>
        </p:nvSpPr>
        <p:spPr/>
        <p:txBody>
          <a:bodyPr/>
          <a:lstStyle/>
          <a:p>
            <a:fld id="{4A277F5D-F7B5-4B98-A1BF-E2747C1F50A7}" type="slidenum">
              <a:rPr lang="en-US" smtClean="0"/>
              <a:t>‹#›</a:t>
            </a:fld>
            <a:endParaRPr lang="en-US" dirty="0"/>
          </a:p>
        </p:txBody>
      </p:sp>
      <p:sp>
        <p:nvSpPr>
          <p:cNvPr id="15" name="Footer Placeholder 14"/>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768B8A7B-C674-465B-A14D-2E4C14CB9936}" type="datetimeFigureOut">
              <a:rPr lang="en-US" smtClean="0"/>
              <a:t>3/31/2017</a:t>
            </a:fld>
            <a:endParaRPr lang="en-US" dirty="0"/>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dirty="0"/>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4A277F5D-F7B5-4B98-A1BF-E2747C1F50A7}"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District Photos\Operations\InterpRec\Recreation\outdoor recreation photos\outreach programs\teen afterschool outdoor leadership\teen backpacking in fruitvale with Akin and Kelsey March 2013.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0"/>
                    </a14:imgEffect>
                    <a14:imgEffect>
                      <a14:brightnessContrast bright="40000"/>
                    </a14:imgEffect>
                  </a14:imgLayer>
                </a14:imgProps>
              </a:ext>
              <a:ext uri="{28A0092B-C50C-407E-A947-70E740481C1C}">
                <a14:useLocalDpi xmlns:a14="http://schemas.microsoft.com/office/drawing/2010/main" val="0"/>
              </a:ext>
            </a:extLst>
          </a:blip>
          <a:srcRect t="9772" b="5787"/>
          <a:stretch/>
        </p:blipFill>
        <p:spPr bwMode="auto">
          <a:xfrm>
            <a:off x="1073" y="0"/>
            <a:ext cx="9144384" cy="5791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133600" y="-228600"/>
            <a:ext cx="6172200" cy="1298084"/>
          </a:xfrm>
          <a:noFill/>
        </p:spPr>
        <p:txBody>
          <a:bodyPr/>
          <a:lstStyle/>
          <a:p>
            <a:pPr algn="r"/>
            <a:r>
              <a:rPr lang="en-US" sz="3200" b="1" dirty="0" smtClean="0">
                <a:solidFill>
                  <a:schemeClr val="bg1"/>
                </a:solidFill>
                <a:effectLst/>
              </a:rPr>
              <a:t>Raising Your Communities Voice!</a:t>
            </a:r>
            <a:endParaRPr lang="en-US" sz="3200" b="1" dirty="0">
              <a:solidFill>
                <a:schemeClr val="bg1"/>
              </a:solidFill>
              <a:effectLst/>
            </a:endParaRPr>
          </a:p>
        </p:txBody>
      </p:sp>
      <p:sp>
        <p:nvSpPr>
          <p:cNvPr id="3" name="TextBox 2"/>
          <p:cNvSpPr txBox="1"/>
          <p:nvPr/>
        </p:nvSpPr>
        <p:spPr>
          <a:xfrm>
            <a:off x="1073" y="5791200"/>
            <a:ext cx="6856927" cy="1200329"/>
          </a:xfrm>
          <a:prstGeom prst="rect">
            <a:avLst/>
          </a:prstGeom>
          <a:noFill/>
        </p:spPr>
        <p:txBody>
          <a:bodyPr wrap="square" rtlCol="0">
            <a:spAutoFit/>
          </a:bodyPr>
          <a:lstStyle/>
          <a:p>
            <a:pPr>
              <a:buClr>
                <a:srgbClr val="94C600"/>
              </a:buClr>
              <a:defRPr/>
            </a:pPr>
            <a:r>
              <a:rPr lang="en-US" dirty="0">
                <a:solidFill>
                  <a:schemeClr val="tx2"/>
                </a:solidFill>
              </a:rPr>
              <a:t>Philip Coffin, Recreation Coordinator</a:t>
            </a:r>
          </a:p>
          <a:p>
            <a:pPr>
              <a:buClr>
                <a:srgbClr val="94C600"/>
              </a:buClr>
              <a:defRPr/>
            </a:pPr>
            <a:r>
              <a:rPr lang="en-US" dirty="0">
                <a:solidFill>
                  <a:schemeClr val="tx2"/>
                </a:solidFill>
              </a:rPr>
              <a:t>Jaimee Rizzotti, Community Outreach </a:t>
            </a:r>
            <a:r>
              <a:rPr lang="en-US" dirty="0" smtClean="0">
                <a:solidFill>
                  <a:schemeClr val="tx2"/>
                </a:solidFill>
              </a:rPr>
              <a:t>Coordinator</a:t>
            </a:r>
          </a:p>
          <a:p>
            <a:pPr>
              <a:buClr>
                <a:srgbClr val="94C600"/>
              </a:buClr>
              <a:defRPr/>
            </a:pPr>
            <a:r>
              <a:rPr lang="en-US" dirty="0" smtClean="0">
                <a:solidFill>
                  <a:schemeClr val="tx2"/>
                </a:solidFill>
              </a:rPr>
              <a:t>Reyna Oceguera, Community Outreach Intern</a:t>
            </a:r>
            <a:endParaRPr lang="en-US" dirty="0">
              <a:solidFill>
                <a:schemeClr val="tx2"/>
              </a:solidFill>
            </a:endParaRPr>
          </a:p>
          <a:p>
            <a:endParaRPr lang="en-US" dirty="0"/>
          </a:p>
        </p:txBody>
      </p:sp>
    </p:spTree>
    <p:extLst>
      <p:ext uri="{BB962C8B-B14F-4D97-AF65-F5344CB8AC3E}">
        <p14:creationId xmlns:p14="http://schemas.microsoft.com/office/powerpoint/2010/main" val="16446761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914400"/>
          </a:xfrm>
        </p:spPr>
        <p:txBody>
          <a:bodyPr/>
          <a:lstStyle/>
          <a:p>
            <a:pPr algn="ctr"/>
            <a:r>
              <a:rPr lang="en-US" dirty="0" smtClean="0"/>
              <a:t>Database snapshot</a:t>
            </a:r>
            <a:endParaRPr lang="en-US" dirty="0"/>
          </a:p>
        </p:txBody>
      </p:sp>
      <p:pic>
        <p:nvPicPr>
          <p:cNvPr id="5" name="Picture 4"/>
          <p:cNvPicPr>
            <a:picLocks noChangeAspect="1"/>
          </p:cNvPicPr>
          <p:nvPr/>
        </p:nvPicPr>
        <p:blipFill rotWithShape="1">
          <a:blip r:embed="rId3"/>
          <a:srcRect l="21888" t="22917" r="32431" b="5208"/>
          <a:stretch/>
        </p:blipFill>
        <p:spPr>
          <a:xfrm>
            <a:off x="0" y="898071"/>
            <a:ext cx="6781800" cy="5999284"/>
          </a:xfrm>
          <a:prstGeom prst="rect">
            <a:avLst/>
          </a:prstGeom>
        </p:spPr>
      </p:pic>
      <p:pic>
        <p:nvPicPr>
          <p:cNvPr id="8" name="Picture 7"/>
          <p:cNvPicPr>
            <a:picLocks noChangeAspect="1"/>
          </p:cNvPicPr>
          <p:nvPr/>
        </p:nvPicPr>
        <p:blipFill rotWithShape="1">
          <a:blip r:embed="rId4"/>
          <a:srcRect l="13397" t="26415" r="68156" b="25669"/>
          <a:stretch/>
        </p:blipFill>
        <p:spPr>
          <a:xfrm>
            <a:off x="6743700" y="1812471"/>
            <a:ext cx="2400300" cy="3505200"/>
          </a:xfrm>
          <a:prstGeom prst="rect">
            <a:avLst/>
          </a:prstGeom>
        </p:spPr>
      </p:pic>
      <p:pic>
        <p:nvPicPr>
          <p:cNvPr id="7" name="Picture 6"/>
          <p:cNvPicPr>
            <a:picLocks noChangeAspect="1"/>
          </p:cNvPicPr>
          <p:nvPr/>
        </p:nvPicPr>
        <p:blipFill rotWithShape="1">
          <a:blip r:embed="rId5"/>
          <a:srcRect l="45901" t="17707" r="36886" b="52084"/>
          <a:stretch/>
        </p:blipFill>
        <p:spPr>
          <a:xfrm>
            <a:off x="4191001" y="3276600"/>
            <a:ext cx="2590800" cy="2556284"/>
          </a:xfrm>
          <a:prstGeom prst="rect">
            <a:avLst/>
          </a:prstGeom>
        </p:spPr>
      </p:pic>
    </p:spTree>
    <p:extLst>
      <p:ext uri="{BB962C8B-B14F-4D97-AF65-F5344CB8AC3E}">
        <p14:creationId xmlns:p14="http://schemas.microsoft.com/office/powerpoint/2010/main" val="2289214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7214"/>
            <a:ext cx="9144000" cy="914400"/>
          </a:xfrm>
        </p:spPr>
        <p:txBody>
          <a:bodyPr/>
          <a:lstStyle/>
          <a:p>
            <a:pPr algn="ctr"/>
            <a:r>
              <a:rPr lang="en-US" dirty="0" smtClean="0"/>
              <a:t>Results</a:t>
            </a:r>
            <a:endParaRPr lang="en-US" dirty="0"/>
          </a:p>
        </p:txBody>
      </p:sp>
      <p:sp>
        <p:nvSpPr>
          <p:cNvPr id="4" name="Rectangle 3"/>
          <p:cNvSpPr/>
          <p:nvPr/>
        </p:nvSpPr>
        <p:spPr>
          <a:xfrm>
            <a:off x="-92366" y="674400"/>
            <a:ext cx="9144001" cy="5509200"/>
          </a:xfrm>
          <a:prstGeom prst="rect">
            <a:avLst/>
          </a:prstGeom>
          <a:noFill/>
        </p:spPr>
        <p:txBody>
          <a:bodyPr wrap="squar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89% </a:t>
            </a:r>
            <a:r>
              <a:rPr lang="en-US" sz="2800" dirty="0" smtClean="0"/>
              <a:t>of organizations have visited an EBRPD Park</a:t>
            </a:r>
          </a:p>
          <a:p>
            <a:pPr lvl="0" algn="ctr"/>
            <a:r>
              <a:rPr lang="en-US" sz="5400" b="1" dirty="0">
                <a:ln w="9525">
                  <a:solidFill>
                    <a:prstClr val="black"/>
                  </a:solidFill>
                  <a:prstDash val="solid"/>
                </a:ln>
                <a:solidFill>
                  <a:srgbClr val="F5C040"/>
                </a:solidFill>
                <a:effectLst>
                  <a:outerShdw blurRad="12700" dist="38100" dir="2700000" algn="tl" rotWithShape="0">
                    <a:srgbClr val="F5C040">
                      <a:lumMod val="60000"/>
                      <a:lumOff val="40000"/>
                    </a:srgbClr>
                  </a:outerShdw>
                </a:effectLst>
              </a:rPr>
              <a:t>39</a:t>
            </a:r>
            <a:r>
              <a:rPr lang="en-US" sz="5400" b="1" dirty="0" smtClean="0">
                <a:ln w="9525">
                  <a:solidFill>
                    <a:prstClr val="black"/>
                  </a:solidFill>
                  <a:prstDash val="solid"/>
                </a:ln>
                <a:solidFill>
                  <a:srgbClr val="F5C040"/>
                </a:solidFill>
                <a:effectLst>
                  <a:outerShdw blurRad="12700" dist="38100" dir="2700000" algn="tl" rotWithShape="0">
                    <a:srgbClr val="F5C040">
                      <a:lumMod val="60000"/>
                      <a:lumOff val="40000"/>
                    </a:srgbClr>
                  </a:outerShdw>
                </a:effectLst>
              </a:rPr>
              <a:t>% </a:t>
            </a:r>
            <a:r>
              <a:rPr lang="en-US" sz="2800" dirty="0" smtClean="0">
                <a:solidFill>
                  <a:prstClr val="white"/>
                </a:solidFill>
              </a:rPr>
              <a:t>have attended an EBRPD program</a:t>
            </a:r>
          </a:p>
          <a:p>
            <a:pPr lvl="0" algn="ctr"/>
            <a:r>
              <a:rPr lang="en-US" sz="5400" b="1" dirty="0" smtClean="0">
                <a:ln w="9525">
                  <a:solidFill>
                    <a:prstClr val="black"/>
                  </a:solidFill>
                  <a:prstDash val="solid"/>
                </a:ln>
                <a:solidFill>
                  <a:srgbClr val="F5C040"/>
                </a:solidFill>
                <a:effectLst>
                  <a:outerShdw blurRad="12700" dist="38100" dir="2700000" algn="tl" rotWithShape="0">
                    <a:srgbClr val="F5C040">
                      <a:lumMod val="60000"/>
                      <a:lumOff val="40000"/>
                    </a:srgbClr>
                  </a:outerShdw>
                </a:effectLst>
              </a:rPr>
              <a:t>59% </a:t>
            </a:r>
            <a:r>
              <a:rPr lang="en-US" sz="2800" dirty="0" smtClean="0">
                <a:solidFill>
                  <a:prstClr val="white"/>
                </a:solidFill>
              </a:rPr>
              <a:t>of organizations have </a:t>
            </a:r>
            <a:r>
              <a:rPr lang="en-US" sz="2800" b="1" u="sng" dirty="0" smtClean="0">
                <a:solidFill>
                  <a:prstClr val="white"/>
                </a:solidFill>
              </a:rPr>
              <a:t>no</a:t>
            </a:r>
            <a:r>
              <a:rPr lang="en-US" sz="2800" dirty="0" smtClean="0">
                <a:solidFill>
                  <a:prstClr val="white"/>
                </a:solidFill>
              </a:rPr>
              <a:t> budget to pay for programs </a:t>
            </a:r>
            <a:r>
              <a:rPr lang="en-US" sz="5400" b="1" dirty="0" smtClean="0">
                <a:ln w="9525">
                  <a:solidFill>
                    <a:prstClr val="black"/>
                  </a:solidFill>
                  <a:prstDash val="solid"/>
                </a:ln>
                <a:solidFill>
                  <a:srgbClr val="F5C040"/>
                </a:solidFill>
                <a:effectLst>
                  <a:outerShdw blurRad="12700" dist="38100" dir="2700000" algn="tl" rotWithShape="0">
                    <a:srgbClr val="F5C040">
                      <a:lumMod val="60000"/>
                      <a:lumOff val="40000"/>
                    </a:srgbClr>
                  </a:outerShdw>
                </a:effectLst>
              </a:rPr>
              <a:t>24% </a:t>
            </a:r>
            <a:r>
              <a:rPr lang="en-US" sz="2800" dirty="0" smtClean="0">
                <a:solidFill>
                  <a:prstClr val="white"/>
                </a:solidFill>
              </a:rPr>
              <a:t>can pay up to $5/person</a:t>
            </a:r>
          </a:p>
          <a:p>
            <a:pPr lvl="0" algn="ctr"/>
            <a:r>
              <a:rPr lang="en-US" sz="5400" b="1" dirty="0" smtClean="0">
                <a:ln w="9525">
                  <a:solidFill>
                    <a:prstClr val="black"/>
                  </a:solidFill>
                  <a:prstDash val="solid"/>
                </a:ln>
                <a:solidFill>
                  <a:srgbClr val="F5C040"/>
                </a:solidFill>
                <a:effectLst>
                  <a:outerShdw blurRad="12700" dist="38100" dir="2700000" algn="tl" rotWithShape="0">
                    <a:srgbClr val="F5C040">
                      <a:lumMod val="60000"/>
                      <a:lumOff val="40000"/>
                    </a:srgbClr>
                  </a:outerShdw>
                </a:effectLst>
              </a:rPr>
              <a:t>73% </a:t>
            </a:r>
            <a:r>
              <a:rPr lang="en-US" sz="2800" dirty="0" smtClean="0">
                <a:solidFill>
                  <a:prstClr val="white"/>
                </a:solidFill>
              </a:rPr>
              <a:t>of organizations may be interested in volunteering with EBRPD</a:t>
            </a:r>
          </a:p>
          <a:p>
            <a:pPr algn="ctr"/>
            <a:r>
              <a:rPr lang="en-US" sz="5400" b="1" dirty="0">
                <a:ln w="9525">
                  <a:solidFill>
                    <a:prstClr val="black"/>
                  </a:solidFill>
                  <a:prstDash val="solid"/>
                </a:ln>
                <a:solidFill>
                  <a:srgbClr val="F5C040"/>
                </a:solidFill>
                <a:effectLst>
                  <a:outerShdw blurRad="12700" dist="38100" dir="2700000" algn="tl" rotWithShape="0">
                    <a:srgbClr val="F5C040">
                      <a:lumMod val="60000"/>
                      <a:lumOff val="40000"/>
                    </a:srgbClr>
                  </a:outerShdw>
                </a:effectLst>
              </a:rPr>
              <a:t>73% </a:t>
            </a:r>
            <a:r>
              <a:rPr lang="en-US" sz="2800" dirty="0">
                <a:solidFill>
                  <a:prstClr val="white"/>
                </a:solidFill>
              </a:rPr>
              <a:t>of organizations </a:t>
            </a:r>
            <a:r>
              <a:rPr lang="en-US" sz="2800" dirty="0" smtClean="0">
                <a:solidFill>
                  <a:prstClr val="white"/>
                </a:solidFill>
              </a:rPr>
              <a:t>have </a:t>
            </a:r>
            <a:r>
              <a:rPr lang="en-US" sz="2800" b="1" u="sng" dirty="0" smtClean="0">
                <a:solidFill>
                  <a:prstClr val="white"/>
                </a:solidFill>
              </a:rPr>
              <a:t>not</a:t>
            </a:r>
            <a:r>
              <a:rPr lang="en-US" sz="2800" dirty="0" smtClean="0">
                <a:solidFill>
                  <a:prstClr val="white"/>
                </a:solidFill>
              </a:rPr>
              <a:t> partnered with EBRPD</a:t>
            </a:r>
            <a:endParaRPr lang="en-US" sz="2800" dirty="0">
              <a:solidFill>
                <a:prstClr val="white"/>
              </a:solidFill>
            </a:endParaRPr>
          </a:p>
        </p:txBody>
      </p:sp>
      <p:sp>
        <p:nvSpPr>
          <p:cNvPr id="7" name="Rectangle 6"/>
          <p:cNvSpPr/>
          <p:nvPr/>
        </p:nvSpPr>
        <p:spPr>
          <a:xfrm>
            <a:off x="4479635" y="2967335"/>
            <a:ext cx="184730" cy="923330"/>
          </a:xfrm>
          <a:prstGeom prst="rect">
            <a:avLst/>
          </a:prstGeom>
          <a:noFill/>
        </p:spPr>
        <p:txBody>
          <a:bodyPr wrap="none" lIns="91440" tIns="45720" rIns="91440" bIns="45720">
            <a:spAutoFit/>
          </a:bodyPr>
          <a:lstStyle/>
          <a:p>
            <a:pPr algn="ct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883381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0" y="228600"/>
            <a:ext cx="9144000" cy="914400"/>
          </a:xfrm>
        </p:spPr>
        <p:txBody>
          <a:bodyPr/>
          <a:lstStyle/>
          <a:p>
            <a:pPr algn="ctr">
              <a:defRPr sz="1400" b="0" i="0" u="none" strike="noStrike" kern="1200" spc="0" baseline="0">
                <a:solidFill>
                  <a:prstClr val="white">
                    <a:lumMod val="65000"/>
                    <a:lumOff val="35000"/>
                  </a:prstClr>
                </a:solidFill>
                <a:latin typeface="+mn-lt"/>
                <a:ea typeface="+mn-ea"/>
                <a:cs typeface="+mn-cs"/>
              </a:defRPr>
            </a:pPr>
            <a:r>
              <a:rPr lang="en-US" sz="3200" dirty="0">
                <a:solidFill>
                  <a:prstClr val="white">
                    <a:lumMod val="65000"/>
                    <a:lumOff val="35000"/>
                  </a:prstClr>
                </a:solidFill>
              </a:rPr>
              <a:t>Which activities would you or your organization be most likely to participate in? Check all that apply:</a:t>
            </a:r>
          </a:p>
        </p:txBody>
      </p:sp>
      <p:graphicFrame>
        <p:nvGraphicFramePr>
          <p:cNvPr id="7" name="Chart 6"/>
          <p:cNvGraphicFramePr>
            <a:graphicFrameLocks/>
          </p:cNvGraphicFramePr>
          <p:nvPr>
            <p:extLst>
              <p:ext uri="{D42A27DB-BD31-4B8C-83A1-F6EECF244321}">
                <p14:modId xmlns:p14="http://schemas.microsoft.com/office/powerpoint/2010/main" val="2170658480"/>
              </p:ext>
            </p:extLst>
          </p:nvPr>
        </p:nvGraphicFramePr>
        <p:xfrm>
          <a:off x="266700" y="1447800"/>
          <a:ext cx="8610600" cy="5257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9236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657" y="685800"/>
            <a:ext cx="9111343" cy="914400"/>
          </a:xfrm>
        </p:spPr>
        <p:txBody>
          <a:bodyPr/>
          <a:lstStyle/>
          <a:p>
            <a:pPr algn="ctr"/>
            <a:r>
              <a:rPr lang="en-US" sz="3200" dirty="0">
                <a:latin typeface="Gill Sans MT" panose="020B0502020104020203" pitchFamily="34" charset="0"/>
              </a:rPr>
              <a:t>If interested in Naturalist Led Programs, which activities would you or your group like to participate in? Check all that apply</a:t>
            </a:r>
            <a:r>
              <a:rPr lang="en-US" sz="3200" dirty="0" smtClean="0">
                <a:latin typeface="Gill Sans MT" panose="020B0502020104020203" pitchFamily="34" charset="0"/>
              </a:rPr>
              <a:t>:</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2522888"/>
              </p:ext>
            </p:extLst>
          </p:nvPr>
        </p:nvGraphicFramePr>
        <p:xfrm>
          <a:off x="206828" y="1371600"/>
          <a:ext cx="8763000" cy="487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1953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4124166753"/>
              </p:ext>
            </p:extLst>
          </p:nvPr>
        </p:nvGraphicFramePr>
        <p:xfrm>
          <a:off x="4876800" y="1905000"/>
          <a:ext cx="6858000" cy="5257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865914" y="0"/>
            <a:ext cx="4267200" cy="1477328"/>
          </a:xfrm>
          <a:prstGeom prst="rect">
            <a:avLst/>
          </a:prstGeom>
          <a:noFill/>
        </p:spPr>
        <p:txBody>
          <a:bodyPr wrap="square" rtlCol="0">
            <a:spAutoFit/>
          </a:bodyPr>
          <a:lstStyle/>
          <a:p>
            <a:pPr algn="r"/>
            <a:r>
              <a:rPr lang="en-US" sz="2400" dirty="0"/>
              <a:t>For self-guided visits, what type of information would be most useful?</a:t>
            </a:r>
          </a:p>
          <a:p>
            <a:pPr algn="ct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875860268"/>
              </p:ext>
            </p:extLst>
          </p:nvPr>
        </p:nvGraphicFramePr>
        <p:xfrm>
          <a:off x="0" y="1143000"/>
          <a:ext cx="4876800" cy="571500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0" y="0"/>
            <a:ext cx="4876800" cy="1477328"/>
          </a:xfrm>
          <a:prstGeom prst="rect">
            <a:avLst/>
          </a:prstGeom>
          <a:noFill/>
        </p:spPr>
        <p:txBody>
          <a:bodyPr wrap="square" rtlCol="0">
            <a:spAutoFit/>
          </a:bodyPr>
          <a:lstStyle/>
          <a:p>
            <a:r>
              <a:rPr lang="en-US" sz="2400" dirty="0">
                <a:latin typeface="Gill Sans MT" panose="020B0502020104020203" pitchFamily="34" charset="0"/>
              </a:rPr>
              <a:t>If you are a school group, please select all program topics you would be interested in:</a:t>
            </a:r>
          </a:p>
          <a:p>
            <a:endParaRPr lang="en-US" dirty="0"/>
          </a:p>
        </p:txBody>
      </p:sp>
      <p:cxnSp>
        <p:nvCxnSpPr>
          <p:cNvPr id="10" name="Straight Connector 9"/>
          <p:cNvCxnSpPr/>
          <p:nvPr/>
        </p:nvCxnSpPr>
        <p:spPr>
          <a:xfrm>
            <a:off x="4648200" y="0"/>
            <a:ext cx="0" cy="685800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0903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243083573"/>
              </p:ext>
            </p:extLst>
          </p:nvPr>
        </p:nvGraphicFramePr>
        <p:xfrm>
          <a:off x="0" y="1066800"/>
          <a:ext cx="9144000" cy="55626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0" y="0"/>
            <a:ext cx="9144000" cy="1846659"/>
          </a:xfrm>
          <a:prstGeom prst="rect">
            <a:avLst/>
          </a:prstGeom>
          <a:noFill/>
        </p:spPr>
        <p:txBody>
          <a:bodyPr wrap="square" rtlCol="0">
            <a:spAutoFit/>
          </a:bodyPr>
          <a:lstStyle/>
          <a:p>
            <a:pPr algn="ctr"/>
            <a:r>
              <a:rPr lang="en-US" sz="3200" dirty="0">
                <a:effectLst>
                  <a:outerShdw blurRad="38100" dist="38100" dir="2700000" algn="tl">
                    <a:srgbClr val="000000">
                      <a:alpha val="43137"/>
                    </a:srgbClr>
                  </a:outerShdw>
                </a:effectLst>
                <a:latin typeface="Gill Sans MT" panose="020B0502020104020203" pitchFamily="34" charset="0"/>
              </a:rPr>
              <a:t>Check any of the following that might be barriers to you or your organization’s participation in EBRPD programs:</a:t>
            </a:r>
          </a:p>
          <a:p>
            <a:endParaRPr lang="en-US" dirty="0"/>
          </a:p>
        </p:txBody>
      </p:sp>
      <p:sp>
        <p:nvSpPr>
          <p:cNvPr id="8" name="Rounded Rectangle 7"/>
          <p:cNvSpPr/>
          <p:nvPr/>
        </p:nvSpPr>
        <p:spPr>
          <a:xfrm>
            <a:off x="457200" y="1600200"/>
            <a:ext cx="1219200" cy="426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3505200" y="3429000"/>
            <a:ext cx="609600" cy="21336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706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1399" y="1143000"/>
            <a:ext cx="5562600" cy="4572000"/>
          </a:xfrm>
        </p:spPr>
        <p:txBody>
          <a:bodyPr>
            <a:normAutofit/>
          </a:bodyPr>
          <a:lstStyle/>
          <a:p>
            <a:pPr>
              <a:buFont typeface="Wingdings" panose="05000000000000000000" pitchFamily="2" charset="2"/>
              <a:buChar char="§"/>
            </a:pPr>
            <a:r>
              <a:rPr lang="en-US" sz="2200" dirty="0"/>
              <a:t>S</a:t>
            </a:r>
            <a:r>
              <a:rPr lang="en-US" sz="2200" dirty="0" smtClean="0"/>
              <a:t>ite visits, drop in or pre-scheduled </a:t>
            </a:r>
          </a:p>
          <a:p>
            <a:pPr>
              <a:buFont typeface="Wingdings" panose="05000000000000000000" pitchFamily="2" charset="2"/>
              <a:buChar char="§"/>
            </a:pPr>
            <a:r>
              <a:rPr lang="en-US" sz="2200" dirty="0" smtClean="0">
                <a:sym typeface="Symbol" panose="05050102010706020507" pitchFamily="18" charset="2"/>
              </a:rPr>
              <a:t>Research where you are going/who to connect with</a:t>
            </a:r>
          </a:p>
          <a:p>
            <a:pPr>
              <a:buFont typeface="Wingdings" panose="05000000000000000000" pitchFamily="2" charset="2"/>
              <a:buChar char="§"/>
            </a:pPr>
            <a:r>
              <a:rPr lang="en-US" sz="2200" dirty="0" smtClean="0"/>
              <a:t>Use of tablet instead of paper </a:t>
            </a:r>
          </a:p>
          <a:p>
            <a:pPr>
              <a:buFont typeface="Wingdings" panose="05000000000000000000" pitchFamily="2" charset="2"/>
              <a:buChar char="§"/>
            </a:pPr>
            <a:r>
              <a:rPr lang="en-US" sz="2200" dirty="0" smtClean="0">
                <a:sym typeface="Symbol" panose="05050102010706020507" pitchFamily="18" charset="2"/>
              </a:rPr>
              <a:t>Use of other outlets like social media</a:t>
            </a:r>
          </a:p>
          <a:p>
            <a:pPr>
              <a:buFont typeface="Wingdings" panose="05000000000000000000" pitchFamily="2" charset="2"/>
              <a:buChar char="§"/>
            </a:pPr>
            <a:r>
              <a:rPr lang="en-US" sz="2200" dirty="0" smtClean="0">
                <a:sym typeface="Symbol" panose="05050102010706020507" pitchFamily="18" charset="2"/>
              </a:rPr>
              <a:t>Compare park user and non-user data</a:t>
            </a:r>
          </a:p>
          <a:p>
            <a:pPr>
              <a:buFont typeface="Wingdings" panose="05000000000000000000" pitchFamily="2" charset="2"/>
              <a:buChar char="§"/>
            </a:pPr>
            <a:r>
              <a:rPr lang="en-US" sz="2200" dirty="0" smtClean="0">
                <a:sym typeface="Symbol" panose="05050102010706020507" pitchFamily="18" charset="2"/>
              </a:rPr>
              <a:t>Community meetings/ focus groups</a:t>
            </a:r>
          </a:p>
          <a:p>
            <a:pPr>
              <a:buFont typeface="Wingdings" panose="05000000000000000000" pitchFamily="2" charset="2"/>
              <a:buChar char="§"/>
            </a:pPr>
            <a:r>
              <a:rPr lang="en-US" sz="2200" dirty="0" smtClean="0">
                <a:sym typeface="Symbol" panose="05050102010706020507" pitchFamily="18" charset="2"/>
              </a:rPr>
              <a:t>Focus of demographics and language</a:t>
            </a:r>
          </a:p>
          <a:p>
            <a:pPr>
              <a:buFont typeface="Wingdings" panose="05000000000000000000" pitchFamily="2" charset="2"/>
              <a:buChar char="§"/>
            </a:pPr>
            <a:r>
              <a:rPr lang="en-US" sz="2200" dirty="0" smtClean="0">
                <a:sym typeface="Symbol" panose="05050102010706020507" pitchFamily="18" charset="2"/>
              </a:rPr>
              <a:t>Follow up!</a:t>
            </a:r>
            <a:endParaRPr lang="en-US" sz="2200" dirty="0"/>
          </a:p>
        </p:txBody>
      </p:sp>
      <p:sp>
        <p:nvSpPr>
          <p:cNvPr id="3" name="Title 2"/>
          <p:cNvSpPr>
            <a:spLocks noGrp="1"/>
          </p:cNvSpPr>
          <p:nvPr>
            <p:ph type="title"/>
          </p:nvPr>
        </p:nvSpPr>
        <p:spPr>
          <a:xfrm>
            <a:off x="-2178" y="8709"/>
            <a:ext cx="9146177" cy="914400"/>
          </a:xfrm>
        </p:spPr>
        <p:txBody>
          <a:bodyPr/>
          <a:lstStyle/>
          <a:p>
            <a:pPr algn="ctr"/>
            <a:r>
              <a:rPr lang="en-US" dirty="0" smtClean="0"/>
              <a:t>Recommendations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8234" y="1737360"/>
            <a:ext cx="4754880" cy="3566160"/>
          </a:xfrm>
          <a:prstGeom prst="rect">
            <a:avLst/>
          </a:prstGeom>
        </p:spPr>
      </p:pic>
    </p:spTree>
    <p:extLst>
      <p:ext uri="{BB962C8B-B14F-4D97-AF65-F5344CB8AC3E}">
        <p14:creationId xmlns:p14="http://schemas.microsoft.com/office/powerpoint/2010/main" val="2155443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xfrm>
            <a:off x="0" y="0"/>
            <a:ext cx="91440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dirty="0" smtClean="0"/>
              <a:t>Tidewater Service Area Community Needs Assessment</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8660" y="1778000"/>
            <a:ext cx="2836163" cy="3760251"/>
          </a:xfrm>
          <a:prstGeom prst="rect">
            <a:avLst/>
          </a:prstGeom>
          <a:noFill/>
          <a:ln w="9525">
            <a:solidFill>
              <a:sysClr val="windowText" lastClr="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457200" y="1752599"/>
            <a:ext cx="5029200" cy="3785652"/>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dirty="0" smtClean="0"/>
              <a:t>Where is the Tidewater Boating Center? </a:t>
            </a:r>
          </a:p>
          <a:p>
            <a:pPr marL="285750" indent="-285750">
              <a:spcAft>
                <a:spcPts val="1800"/>
              </a:spcAft>
              <a:buFont typeface="Arial" panose="020B0604020202020204" pitchFamily="34" charset="0"/>
              <a:buChar char="•"/>
            </a:pPr>
            <a:r>
              <a:rPr lang="en-US" dirty="0" smtClean="0"/>
              <a:t>What programs does the Outdoor Recreation Department offer? </a:t>
            </a:r>
          </a:p>
          <a:p>
            <a:pPr marL="285750" indent="-285750">
              <a:spcAft>
                <a:spcPts val="1800"/>
              </a:spcAft>
              <a:buFont typeface="Arial" panose="020B0604020202020204" pitchFamily="34" charset="0"/>
              <a:buChar char="•"/>
            </a:pPr>
            <a:r>
              <a:rPr lang="en-US" dirty="0" smtClean="0"/>
              <a:t>What kind of personal, environmental, and community health concerns do our East Oakland neighbors have? </a:t>
            </a:r>
          </a:p>
          <a:p>
            <a:pPr marL="285750" indent="-285750">
              <a:spcAft>
                <a:spcPts val="1800"/>
              </a:spcAft>
              <a:buFont typeface="Arial" panose="020B0604020202020204" pitchFamily="34" charset="0"/>
              <a:buChar char="•"/>
            </a:pPr>
            <a:r>
              <a:rPr lang="en-US" dirty="0" smtClean="0"/>
              <a:t>What kinds of barriers to the outdoors exist in our neighborhood? </a:t>
            </a:r>
          </a:p>
          <a:p>
            <a:pPr marL="285750" indent="-285750">
              <a:spcAft>
                <a:spcPts val="1800"/>
              </a:spcAft>
              <a:buFont typeface="Arial" panose="020B0604020202020204" pitchFamily="34" charset="0"/>
              <a:buChar char="•"/>
            </a:pPr>
            <a:r>
              <a:rPr lang="en-US" dirty="0" smtClean="0"/>
              <a:t>What kinds of programs and services do our East Oakland neighbors want? </a:t>
            </a:r>
          </a:p>
        </p:txBody>
      </p:sp>
    </p:spTree>
    <p:extLst>
      <p:ext uri="{BB962C8B-B14F-4D97-AF65-F5344CB8AC3E}">
        <p14:creationId xmlns:p14="http://schemas.microsoft.com/office/powerpoint/2010/main" val="2832063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Box 8"/>
          <p:cNvSpPr txBox="1">
            <a:spLocks noChangeArrowheads="1"/>
          </p:cNvSpPr>
          <p:nvPr/>
        </p:nvSpPr>
        <p:spPr bwMode="auto">
          <a:xfrm>
            <a:off x="228600" y="381000"/>
            <a:ext cx="25146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dirty="0">
                <a:latin typeface="Gill Sans MT" pitchFamily="34" charset="0"/>
              </a:rPr>
              <a:t>Tidewater Boating Center</a:t>
            </a:r>
          </a:p>
          <a:p>
            <a:pPr eaLnBrk="1" hangingPunct="1"/>
            <a:r>
              <a:rPr lang="en-US" altLang="en-US" sz="2000" dirty="0">
                <a:latin typeface="Gill Sans MT" pitchFamily="34" charset="0"/>
              </a:rPr>
              <a:t>Oakland estuary between Oakland and Alameda</a:t>
            </a:r>
          </a:p>
          <a:p>
            <a:pPr eaLnBrk="1" hangingPunct="1"/>
            <a:endParaRPr lang="en-US" altLang="en-US" sz="3200" b="1" i="1" dirty="0">
              <a:latin typeface="Gill Sans MT" pitchFamily="34" charset="0"/>
            </a:endParaRPr>
          </a:p>
          <a:p>
            <a:pPr eaLnBrk="1" hangingPunct="1"/>
            <a:endParaRPr lang="en-US" altLang="en-US" sz="3200" b="1" i="1" dirty="0">
              <a:latin typeface="Gill Sans MT" pitchFamily="34" charset="0"/>
            </a:endParaRPr>
          </a:p>
          <a:p>
            <a:pPr eaLnBrk="1" hangingPunct="1"/>
            <a:endParaRPr lang="en-US" altLang="en-US" sz="3200" b="1" i="1" dirty="0">
              <a:latin typeface="Gill Sans MT" pitchFamily="34" charset="0"/>
            </a:endParaRPr>
          </a:p>
        </p:txBody>
      </p:sp>
      <p:pic>
        <p:nvPicPr>
          <p:cNvPr id="37892" name="Picture 20" descr="tidewater-areamaplow.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28303" y="609600"/>
            <a:ext cx="6034697" cy="497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Brooks Island Helicopter Trip - 2-22-11 077.JPG"/>
          <p:cNvPicPr>
            <a:picLocks noChangeAspect="1"/>
          </p:cNvPicPr>
          <p:nvPr/>
        </p:nvPicPr>
        <p:blipFill>
          <a:blip r:embed="rId4" cstate="print"/>
          <a:srcRect l="14167" t="33817" r="10000" b="21368"/>
          <a:stretch>
            <a:fillRect/>
          </a:stretch>
        </p:blipFill>
        <p:spPr>
          <a:xfrm>
            <a:off x="514350" y="4304462"/>
            <a:ext cx="4819650" cy="1906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Oval 12"/>
          <p:cNvSpPr/>
          <p:nvPr/>
        </p:nvSpPr>
        <p:spPr>
          <a:xfrm>
            <a:off x="5181600" y="2286000"/>
            <a:ext cx="1524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5" name="Straight Arrow Connector 14"/>
          <p:cNvCxnSpPr/>
          <p:nvPr/>
        </p:nvCxnSpPr>
        <p:spPr>
          <a:xfrm>
            <a:off x="2362200" y="762000"/>
            <a:ext cx="2819400" cy="16002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7896" name="TextBox 13"/>
          <p:cNvSpPr txBox="1">
            <a:spLocks noChangeArrowheads="1"/>
          </p:cNvSpPr>
          <p:nvPr/>
        </p:nvSpPr>
        <p:spPr bwMode="auto">
          <a:xfrm>
            <a:off x="1752600" y="5773556"/>
            <a:ext cx="34908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400" b="1" dirty="0">
                <a:solidFill>
                  <a:schemeClr val="tx2"/>
                </a:solidFill>
              </a:rPr>
              <a:t>Tidewater Boating Center </a:t>
            </a:r>
            <a:r>
              <a:rPr lang="en-US" altLang="en-US" sz="1400" b="1" dirty="0" smtClean="0">
                <a:solidFill>
                  <a:schemeClr val="tx2"/>
                </a:solidFill>
              </a:rPr>
              <a:t>– aerial view</a:t>
            </a:r>
            <a:endParaRPr lang="en-US" altLang="en-US" sz="1400" b="1" dirty="0">
              <a:solidFill>
                <a:schemeClr val="tx2"/>
              </a:solidFill>
            </a:endParaRPr>
          </a:p>
        </p:txBody>
      </p:sp>
    </p:spTree>
    <p:extLst>
      <p:ext uri="{BB962C8B-B14F-4D97-AF65-F5344CB8AC3E}">
        <p14:creationId xmlns:p14="http://schemas.microsoft.com/office/powerpoint/2010/main" val="2765714923"/>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42" t="1228" r="21081" b="1404"/>
          <a:stretch/>
        </p:blipFill>
        <p:spPr bwMode="auto">
          <a:xfrm>
            <a:off x="152400" y="5445"/>
            <a:ext cx="8839200" cy="686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5798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066800"/>
            <a:ext cx="6096000" cy="3657599"/>
          </a:xfrm>
        </p:spPr>
        <p:txBody>
          <a:bodyPr/>
          <a:lstStyle/>
          <a:p>
            <a:pPr>
              <a:buFont typeface="Wingdings" panose="05000000000000000000" pitchFamily="2" charset="2"/>
              <a:buChar char="§"/>
            </a:pPr>
            <a:r>
              <a:rPr lang="en-US" sz="2200" dirty="0" smtClean="0"/>
              <a:t>Story</a:t>
            </a:r>
          </a:p>
          <a:p>
            <a:pPr>
              <a:buFont typeface="Wingdings" panose="05000000000000000000" pitchFamily="2" charset="2"/>
              <a:buChar char="§"/>
            </a:pPr>
            <a:r>
              <a:rPr lang="en-US" sz="2200" dirty="0" smtClean="0"/>
              <a:t>Overview of East Bay Regional Park District</a:t>
            </a:r>
          </a:p>
          <a:p>
            <a:pPr>
              <a:buFont typeface="Wingdings" panose="05000000000000000000" pitchFamily="2" charset="2"/>
              <a:buChar char="§"/>
            </a:pPr>
            <a:r>
              <a:rPr lang="en-US" sz="2200" dirty="0" smtClean="0"/>
              <a:t>Conducting a Community Needs Assessment</a:t>
            </a:r>
          </a:p>
          <a:p>
            <a:pPr>
              <a:buFont typeface="Wingdings" panose="05000000000000000000" pitchFamily="2" charset="2"/>
              <a:buChar char="§"/>
            </a:pPr>
            <a:r>
              <a:rPr lang="en-US" sz="2200" dirty="0" smtClean="0"/>
              <a:t>Results</a:t>
            </a:r>
          </a:p>
          <a:p>
            <a:pPr>
              <a:buFont typeface="Wingdings" panose="05000000000000000000" pitchFamily="2" charset="2"/>
              <a:buChar char="§"/>
            </a:pPr>
            <a:r>
              <a:rPr lang="en-US" sz="2200" dirty="0" smtClean="0"/>
              <a:t>Program Success Story</a:t>
            </a:r>
          </a:p>
          <a:p>
            <a:pPr>
              <a:buFont typeface="Wingdings" panose="05000000000000000000" pitchFamily="2" charset="2"/>
              <a:buChar char="§"/>
            </a:pPr>
            <a:r>
              <a:rPr lang="en-US" sz="2200" dirty="0" smtClean="0"/>
              <a:t>Group Activity</a:t>
            </a:r>
          </a:p>
          <a:p>
            <a:pPr>
              <a:buFont typeface="Wingdings" panose="05000000000000000000" pitchFamily="2" charset="2"/>
              <a:buChar char="§"/>
            </a:pPr>
            <a:r>
              <a:rPr lang="en-US" sz="2200" dirty="0" smtClean="0"/>
              <a:t>Wrap Up</a:t>
            </a:r>
          </a:p>
          <a:p>
            <a:endParaRPr lang="en-US" dirty="0" smtClean="0"/>
          </a:p>
          <a:p>
            <a:endParaRPr lang="en-US" dirty="0"/>
          </a:p>
        </p:txBody>
      </p:sp>
      <p:sp>
        <p:nvSpPr>
          <p:cNvPr id="3" name="Title 2"/>
          <p:cNvSpPr>
            <a:spLocks noGrp="1"/>
          </p:cNvSpPr>
          <p:nvPr>
            <p:ph type="title"/>
          </p:nvPr>
        </p:nvSpPr>
        <p:spPr>
          <a:xfrm>
            <a:off x="0" y="0"/>
            <a:ext cx="9144000" cy="914400"/>
          </a:xfrm>
        </p:spPr>
        <p:txBody>
          <a:bodyPr/>
          <a:lstStyle/>
          <a:p>
            <a:pPr algn="ctr"/>
            <a:r>
              <a:rPr lang="en-US" dirty="0" smtClean="0"/>
              <a:t>Workshop Overview</a:t>
            </a:r>
            <a:endParaRPr lang="en-US" dirty="0"/>
          </a:p>
        </p:txBody>
      </p:sp>
    </p:spTree>
    <p:extLst>
      <p:ext uri="{BB962C8B-B14F-4D97-AF65-F5344CB8AC3E}">
        <p14:creationId xmlns:p14="http://schemas.microsoft.com/office/powerpoint/2010/main" val="32579432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76400"/>
            <a:ext cx="7848600" cy="3657599"/>
          </a:xfrm>
        </p:spPr>
        <p:txBody>
          <a:bodyPr/>
          <a:lstStyle/>
          <a:p>
            <a:pPr>
              <a:buFont typeface="Wingdings" panose="05000000000000000000" pitchFamily="2" charset="2"/>
              <a:buChar char="§"/>
            </a:pPr>
            <a:r>
              <a:rPr lang="en-US" dirty="0" smtClean="0"/>
              <a:t>Personal Health Concerns: </a:t>
            </a:r>
            <a:r>
              <a:rPr lang="en-US" i="1" dirty="0" smtClean="0"/>
              <a:t>obesity, diabetes, poor nutrition</a:t>
            </a:r>
          </a:p>
          <a:p>
            <a:pPr>
              <a:buFont typeface="Wingdings" panose="05000000000000000000" pitchFamily="2" charset="2"/>
              <a:buChar char="§"/>
            </a:pPr>
            <a:r>
              <a:rPr lang="en-US" dirty="0" smtClean="0"/>
              <a:t>Community Health Concerns: </a:t>
            </a:r>
            <a:r>
              <a:rPr lang="en-US" i="1" dirty="0" smtClean="0"/>
              <a:t>gang violence, drugs</a:t>
            </a:r>
          </a:p>
          <a:p>
            <a:pPr>
              <a:buFont typeface="Wingdings" panose="05000000000000000000" pitchFamily="2" charset="2"/>
              <a:buChar char="§"/>
            </a:pPr>
            <a:r>
              <a:rPr lang="en-US" dirty="0" smtClean="0"/>
              <a:t>Environmental Health Concerns: </a:t>
            </a:r>
            <a:r>
              <a:rPr lang="en-US" i="1" dirty="0" smtClean="0"/>
              <a:t>pollution</a:t>
            </a:r>
            <a:r>
              <a:rPr lang="en-US" dirty="0" smtClean="0"/>
              <a:t> </a:t>
            </a:r>
          </a:p>
          <a:p>
            <a:pPr>
              <a:buFont typeface="Wingdings" panose="05000000000000000000" pitchFamily="2" charset="2"/>
              <a:buChar char="§"/>
            </a:pPr>
            <a:r>
              <a:rPr lang="en-US" dirty="0" smtClean="0"/>
              <a:t>Barriers to visiting Regional Parks: transportation, costs, awareness of parks</a:t>
            </a:r>
          </a:p>
          <a:p>
            <a:pPr marL="18288" indent="0">
              <a:buNone/>
            </a:pPr>
            <a:endParaRPr lang="en-US" dirty="0"/>
          </a:p>
        </p:txBody>
      </p:sp>
      <p:sp>
        <p:nvSpPr>
          <p:cNvPr id="3" name="Title 2"/>
          <p:cNvSpPr>
            <a:spLocks noGrp="1"/>
          </p:cNvSpPr>
          <p:nvPr>
            <p:ph type="title"/>
          </p:nvPr>
        </p:nvSpPr>
        <p:spPr>
          <a:xfrm>
            <a:off x="609600" y="914400"/>
            <a:ext cx="7543800" cy="914400"/>
          </a:xfrm>
        </p:spPr>
        <p:txBody>
          <a:bodyPr/>
          <a:lstStyle/>
          <a:p>
            <a:r>
              <a:rPr lang="en-US" sz="4000" dirty="0" smtClean="0"/>
              <a:t>Community Needs Assessment Results</a:t>
            </a:r>
            <a:endParaRPr lang="en-US" sz="4000" dirty="0"/>
          </a:p>
        </p:txBody>
      </p:sp>
    </p:spTree>
    <p:extLst>
      <p:ext uri="{BB962C8B-B14F-4D97-AF65-F5344CB8AC3E}">
        <p14:creationId xmlns:p14="http://schemas.microsoft.com/office/powerpoint/2010/main" val="36840570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7224" y="1676400"/>
            <a:ext cx="8029575" cy="2133599"/>
          </a:xfrm>
        </p:spPr>
        <p:txBody>
          <a:bodyPr/>
          <a:lstStyle/>
          <a:p>
            <a:pPr>
              <a:buFont typeface="Wingdings" panose="05000000000000000000" pitchFamily="2" charset="2"/>
              <a:buChar char="§"/>
            </a:pPr>
            <a:r>
              <a:rPr lang="en-US" dirty="0" smtClean="0"/>
              <a:t>In partnership with Lighthouse Community Charter High School </a:t>
            </a:r>
          </a:p>
          <a:p>
            <a:pPr>
              <a:buFont typeface="Wingdings" panose="05000000000000000000" pitchFamily="2" charset="2"/>
              <a:buChar char="§"/>
            </a:pPr>
            <a:r>
              <a:rPr lang="en-US" dirty="0" smtClean="0"/>
              <a:t>Every Wednesday from 1:45 to 6:00pm</a:t>
            </a:r>
          </a:p>
          <a:p>
            <a:pPr>
              <a:buFont typeface="Wingdings" panose="05000000000000000000" pitchFamily="2" charset="2"/>
              <a:buChar char="§"/>
            </a:pPr>
            <a:r>
              <a:rPr lang="en-US" dirty="0" smtClean="0"/>
              <a:t>We ride from the school, or utilize public transit, or take a shuttle bus</a:t>
            </a:r>
          </a:p>
          <a:p>
            <a:pPr>
              <a:buFont typeface="Wingdings" panose="05000000000000000000" pitchFamily="2" charset="2"/>
              <a:buChar char="§"/>
            </a:pPr>
            <a:r>
              <a:rPr lang="en-US" dirty="0" smtClean="0"/>
              <a:t>We teach biking skills, safe street riding, and how to reach their Regional Parks by bike</a:t>
            </a:r>
            <a:endParaRPr lang="en-US" dirty="0"/>
          </a:p>
        </p:txBody>
      </p:sp>
      <p:sp>
        <p:nvSpPr>
          <p:cNvPr id="3" name="Title 2"/>
          <p:cNvSpPr>
            <a:spLocks noGrp="1"/>
          </p:cNvSpPr>
          <p:nvPr>
            <p:ph type="title"/>
          </p:nvPr>
        </p:nvSpPr>
        <p:spPr>
          <a:xfrm>
            <a:off x="657225" y="685801"/>
            <a:ext cx="7543800" cy="914400"/>
          </a:xfrm>
        </p:spPr>
        <p:txBody>
          <a:bodyPr/>
          <a:lstStyle/>
          <a:p>
            <a:r>
              <a:rPr lang="en-US" sz="2800" dirty="0" smtClean="0"/>
              <a:t>New Program in 2013:                                         </a:t>
            </a:r>
            <a:r>
              <a:rPr lang="en-US" sz="3600" dirty="0" smtClean="0"/>
              <a:t>Teen After School Biking</a:t>
            </a:r>
            <a:endParaRPr lang="en-US" sz="3200"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3858" r="10054"/>
          <a:stretch/>
        </p:blipFill>
        <p:spPr>
          <a:xfrm>
            <a:off x="695324" y="3781424"/>
            <a:ext cx="2667000" cy="262890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9324"/>
          <a:stretch/>
        </p:blipFill>
        <p:spPr>
          <a:xfrm>
            <a:off x="3886200" y="3781424"/>
            <a:ext cx="1590675" cy="26289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7724" y="3781423"/>
            <a:ext cx="2806700" cy="2105025"/>
          </a:xfrm>
          <a:prstGeom prst="rect">
            <a:avLst/>
          </a:prstGeom>
        </p:spPr>
      </p:pic>
    </p:spTree>
    <p:extLst>
      <p:ext uri="{BB962C8B-B14F-4D97-AF65-F5344CB8AC3E}">
        <p14:creationId xmlns:p14="http://schemas.microsoft.com/office/powerpoint/2010/main" val="11763252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4" y="0"/>
            <a:ext cx="9134476" cy="6858000"/>
          </a:xfrm>
          <a:prstGeom prst="rect">
            <a:avLst/>
          </a:prstGeom>
        </p:spPr>
      </p:pic>
      <p:sp>
        <p:nvSpPr>
          <p:cNvPr id="2" name="Content Placeholder 1"/>
          <p:cNvSpPr>
            <a:spLocks noGrp="1"/>
          </p:cNvSpPr>
          <p:nvPr>
            <p:ph idx="1"/>
          </p:nvPr>
        </p:nvSpPr>
        <p:spPr>
          <a:xfrm>
            <a:off x="381000" y="5334000"/>
            <a:ext cx="6553200" cy="1371599"/>
          </a:xfrm>
        </p:spPr>
        <p:txBody>
          <a:bodyPr>
            <a:normAutofit/>
          </a:bodyPr>
          <a:lstStyle/>
          <a:p>
            <a:pPr>
              <a:buFont typeface="Arial" panose="020B0604020202020204" pitchFamily="34" charset="0"/>
              <a:buChar char="•"/>
            </a:pPr>
            <a:endParaRPr lang="en-US" sz="1600" dirty="0">
              <a:solidFill>
                <a:schemeClr val="accent1">
                  <a:lumMod val="20000"/>
                  <a:lumOff val="80000"/>
                </a:schemeClr>
              </a:solidFill>
            </a:endParaRPr>
          </a:p>
          <a:p>
            <a:pPr marL="18288" indent="0">
              <a:buNone/>
            </a:pPr>
            <a:r>
              <a:rPr lang="en-US" sz="1600" dirty="0">
                <a:solidFill>
                  <a:schemeClr val="accent1">
                    <a:lumMod val="20000"/>
                    <a:lumOff val="80000"/>
                  </a:schemeClr>
                </a:solidFill>
              </a:rPr>
              <a:t>“It’s funny, but ever since I joined this bike club, I haven’t been to McDonald’s or Burger King.” </a:t>
            </a:r>
            <a:endParaRPr lang="en-US" sz="1600" dirty="0" smtClean="0">
              <a:solidFill>
                <a:schemeClr val="accent1">
                  <a:lumMod val="20000"/>
                  <a:lumOff val="80000"/>
                </a:schemeClr>
              </a:solidFill>
            </a:endParaRPr>
          </a:p>
          <a:p>
            <a:pPr marL="18288" indent="0">
              <a:buNone/>
            </a:pPr>
            <a:r>
              <a:rPr lang="en-US" sz="1600" dirty="0">
                <a:solidFill>
                  <a:schemeClr val="accent1">
                    <a:lumMod val="20000"/>
                    <a:lumOff val="80000"/>
                  </a:schemeClr>
                </a:solidFill>
              </a:rPr>
              <a:t> </a:t>
            </a:r>
            <a:r>
              <a:rPr lang="en-US" sz="1600" dirty="0" smtClean="0">
                <a:solidFill>
                  <a:schemeClr val="accent1">
                    <a:lumMod val="20000"/>
                    <a:lumOff val="80000"/>
                  </a:schemeClr>
                </a:solidFill>
              </a:rPr>
              <a:t>                               –</a:t>
            </a:r>
            <a:r>
              <a:rPr lang="en-US" sz="1600" dirty="0">
                <a:solidFill>
                  <a:schemeClr val="accent1">
                    <a:lumMod val="20000"/>
                    <a:lumOff val="80000"/>
                  </a:schemeClr>
                </a:solidFill>
              </a:rPr>
              <a:t>Alessandra,  2013 Teen Afterschool </a:t>
            </a:r>
            <a:r>
              <a:rPr lang="en-US" sz="1600" dirty="0" smtClean="0">
                <a:solidFill>
                  <a:schemeClr val="accent1">
                    <a:lumMod val="20000"/>
                    <a:lumOff val="80000"/>
                  </a:schemeClr>
                </a:solidFill>
              </a:rPr>
              <a:t>Biking participant</a:t>
            </a:r>
            <a:endParaRPr lang="en-US" sz="1600" dirty="0">
              <a:solidFill>
                <a:schemeClr val="accent1">
                  <a:lumMod val="20000"/>
                  <a:lumOff val="80000"/>
                </a:schemeClr>
              </a:solidFill>
            </a:endParaRPr>
          </a:p>
          <a:p>
            <a:endParaRPr lang="en-US" dirty="0"/>
          </a:p>
        </p:txBody>
      </p:sp>
      <p:sp>
        <p:nvSpPr>
          <p:cNvPr id="3" name="Title 2"/>
          <p:cNvSpPr>
            <a:spLocks noGrp="1"/>
          </p:cNvSpPr>
          <p:nvPr>
            <p:ph type="title"/>
          </p:nvPr>
        </p:nvSpPr>
        <p:spPr>
          <a:xfrm>
            <a:off x="0" y="0"/>
            <a:ext cx="9144000" cy="914400"/>
          </a:xfrm>
        </p:spPr>
        <p:txBody>
          <a:bodyPr/>
          <a:lstStyle/>
          <a:p>
            <a:pPr algn="ctr"/>
            <a:r>
              <a:rPr lang="en-US" dirty="0" smtClean="0">
                <a:solidFill>
                  <a:schemeClr val="bg1"/>
                </a:solidFill>
              </a:rPr>
              <a:t>Teen Afterschool Biking</a:t>
            </a:r>
            <a:endParaRPr lang="en-US" dirty="0">
              <a:solidFill>
                <a:schemeClr val="bg1"/>
              </a:solidFill>
            </a:endParaRPr>
          </a:p>
        </p:txBody>
      </p:sp>
    </p:spTree>
    <p:extLst>
      <p:ext uri="{BB962C8B-B14F-4D97-AF65-F5344CB8AC3E}">
        <p14:creationId xmlns:p14="http://schemas.microsoft.com/office/powerpoint/2010/main" val="20269014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657" y="0"/>
            <a:ext cx="9144000" cy="914400"/>
          </a:xfrm>
        </p:spPr>
        <p:txBody>
          <a:bodyPr/>
          <a:lstStyle/>
          <a:p>
            <a:pPr algn="ctr"/>
            <a:r>
              <a:rPr lang="en-US" dirty="0" smtClean="0"/>
              <a:t>Scenarios</a:t>
            </a:r>
            <a:endParaRPr lang="en-US" dirty="0"/>
          </a:p>
        </p:txBody>
      </p:sp>
      <p:sp>
        <p:nvSpPr>
          <p:cNvPr id="4" name="Content Placeholder 3"/>
          <p:cNvSpPr>
            <a:spLocks noGrp="1"/>
          </p:cNvSpPr>
          <p:nvPr>
            <p:ph idx="1"/>
          </p:nvPr>
        </p:nvSpPr>
        <p:spPr>
          <a:xfrm>
            <a:off x="304800" y="924951"/>
            <a:ext cx="8686800" cy="4942449"/>
          </a:xfrm>
        </p:spPr>
        <p:txBody>
          <a:bodyPr>
            <a:normAutofit/>
          </a:bodyPr>
          <a:lstStyle/>
          <a:p>
            <a:pPr algn="ctr">
              <a:buFont typeface="Wingdings" panose="05000000000000000000" pitchFamily="2" charset="2"/>
              <a:buChar char="§"/>
            </a:pPr>
            <a:endParaRPr lang="en-US" sz="2200" dirty="0"/>
          </a:p>
          <a:p>
            <a:pPr>
              <a:buFont typeface="Wingdings" panose="05000000000000000000" pitchFamily="2" charset="2"/>
              <a:buChar char="§"/>
            </a:pPr>
            <a:r>
              <a:rPr lang="en-US" sz="3200" dirty="0"/>
              <a:t>Break into groups of no more than 5 </a:t>
            </a:r>
            <a:r>
              <a:rPr lang="en-US" sz="3200" dirty="0" smtClean="0"/>
              <a:t>people</a:t>
            </a:r>
            <a:endParaRPr lang="en-US" sz="3200" dirty="0" smtClean="0">
              <a:effectLst/>
            </a:endParaRPr>
          </a:p>
          <a:p>
            <a:pPr>
              <a:buFont typeface="Wingdings" panose="05000000000000000000" pitchFamily="2" charset="2"/>
              <a:buChar char="§"/>
            </a:pPr>
            <a:r>
              <a:rPr lang="en-US" sz="3200" dirty="0" smtClean="0">
                <a:effectLst/>
              </a:rPr>
              <a:t>We </a:t>
            </a:r>
            <a:r>
              <a:rPr lang="en-US" sz="3200" dirty="0">
                <a:effectLst/>
              </a:rPr>
              <a:t>are giving you results from your community needs assessment.  Develop a </a:t>
            </a:r>
            <a:r>
              <a:rPr lang="en-US" sz="3200" dirty="0" smtClean="0">
                <a:effectLst/>
              </a:rPr>
              <a:t>program </a:t>
            </a:r>
            <a:r>
              <a:rPr lang="en-US" sz="3200" dirty="0">
                <a:effectLst/>
              </a:rPr>
              <a:t>outline to present to your Board of Directors based off this </a:t>
            </a:r>
            <a:r>
              <a:rPr lang="en-US" sz="3200" dirty="0" smtClean="0">
                <a:effectLst/>
              </a:rPr>
              <a:t>information.</a:t>
            </a:r>
            <a:endParaRPr lang="en-US" sz="3200" dirty="0">
              <a:effectLst/>
            </a:endParaRPr>
          </a:p>
          <a:p>
            <a:pPr>
              <a:buFont typeface="Wingdings" panose="05000000000000000000" pitchFamily="2" charset="2"/>
              <a:buChar char="§"/>
            </a:pPr>
            <a:r>
              <a:rPr lang="en-US" sz="3200" dirty="0" smtClean="0">
                <a:effectLst/>
              </a:rPr>
              <a:t>Present your program and </a:t>
            </a:r>
            <a:r>
              <a:rPr lang="en-US" sz="3200" dirty="0">
                <a:effectLst/>
              </a:rPr>
              <a:t>your outreach strategy</a:t>
            </a:r>
          </a:p>
          <a:p>
            <a:pPr marL="18288" indent="0" algn="ctr">
              <a:buNone/>
            </a:pPr>
            <a:endParaRPr lang="en-US" sz="2200" dirty="0" smtClean="0"/>
          </a:p>
          <a:p>
            <a:pPr>
              <a:buFont typeface="Wingdings" panose="05000000000000000000" pitchFamily="2" charset="2"/>
              <a:buChar char="§"/>
            </a:pPr>
            <a:endParaRPr lang="en-US" sz="2200" dirty="0"/>
          </a:p>
        </p:txBody>
      </p:sp>
    </p:spTree>
    <p:extLst>
      <p:ext uri="{BB962C8B-B14F-4D97-AF65-F5344CB8AC3E}">
        <p14:creationId xmlns:p14="http://schemas.microsoft.com/office/powerpoint/2010/main" val="919108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563514"/>
            <a:ext cx="8915400" cy="4088119"/>
          </a:xfrm>
        </p:spPr>
        <p:txBody>
          <a:bodyPr>
            <a:noAutofit/>
          </a:bodyPr>
          <a:lstStyle/>
          <a:p>
            <a:pPr>
              <a:buFont typeface="Wingdings" panose="05000000000000000000" pitchFamily="2" charset="2"/>
              <a:buChar char="§"/>
            </a:pPr>
            <a:r>
              <a:rPr lang="en-US" sz="2800" dirty="0" smtClean="0"/>
              <a:t>What are the goals of the asse</a:t>
            </a:r>
            <a:r>
              <a:rPr lang="en-US" sz="2800" dirty="0"/>
              <a:t>ssment</a:t>
            </a:r>
            <a:r>
              <a:rPr lang="en-US" sz="2800" dirty="0" smtClean="0"/>
              <a:t>?</a:t>
            </a:r>
          </a:p>
          <a:p>
            <a:pPr>
              <a:buFont typeface="Wingdings" panose="05000000000000000000" pitchFamily="2" charset="2"/>
              <a:buChar char="§"/>
            </a:pPr>
            <a:r>
              <a:rPr lang="en-US" sz="2800" dirty="0"/>
              <a:t>What information do you want </a:t>
            </a:r>
            <a:r>
              <a:rPr lang="en-US" sz="2800" b="1" u="sng" dirty="0"/>
              <a:t>about</a:t>
            </a:r>
            <a:r>
              <a:rPr lang="en-US" sz="2800" dirty="0"/>
              <a:t> your population?</a:t>
            </a:r>
          </a:p>
          <a:p>
            <a:pPr>
              <a:buFont typeface="Wingdings" panose="05000000000000000000" pitchFamily="2" charset="2"/>
              <a:buChar char="§"/>
            </a:pPr>
            <a:r>
              <a:rPr lang="en-US" sz="2800" dirty="0"/>
              <a:t>What information do you want </a:t>
            </a:r>
            <a:r>
              <a:rPr lang="en-US" sz="2800" b="1" u="sng" dirty="0"/>
              <a:t>from</a:t>
            </a:r>
            <a:r>
              <a:rPr lang="en-US" sz="2800" dirty="0"/>
              <a:t> your community?</a:t>
            </a:r>
          </a:p>
          <a:p>
            <a:pPr>
              <a:buFont typeface="Wingdings" panose="05000000000000000000" pitchFamily="2" charset="2"/>
              <a:buChar char="§"/>
            </a:pPr>
            <a:r>
              <a:rPr lang="en-US" sz="2800" dirty="0" smtClean="0"/>
              <a:t>Who </a:t>
            </a:r>
            <a:r>
              <a:rPr lang="en-US" sz="2800" dirty="0"/>
              <a:t>will you reach out to for this information</a:t>
            </a:r>
            <a:r>
              <a:rPr lang="en-US" sz="2800" dirty="0" smtClean="0"/>
              <a:t>?</a:t>
            </a:r>
          </a:p>
          <a:p>
            <a:pPr>
              <a:buFont typeface="Wingdings" panose="05000000000000000000" pitchFamily="2" charset="2"/>
              <a:buChar char="§"/>
            </a:pPr>
            <a:r>
              <a:rPr lang="en-US" sz="2800" dirty="0"/>
              <a:t>How can you gather that information?  With what tools</a:t>
            </a:r>
            <a:r>
              <a:rPr lang="en-US" sz="2800" dirty="0" smtClean="0"/>
              <a:t>?</a:t>
            </a:r>
            <a:endParaRPr lang="en-US" sz="2800" dirty="0"/>
          </a:p>
          <a:p>
            <a:pPr>
              <a:buFont typeface="Wingdings" panose="05000000000000000000" pitchFamily="2" charset="2"/>
              <a:buChar char="§"/>
            </a:pPr>
            <a:r>
              <a:rPr lang="en-US" sz="2800" dirty="0"/>
              <a:t>What </a:t>
            </a:r>
            <a:r>
              <a:rPr lang="en-US" sz="2800" dirty="0" smtClean="0"/>
              <a:t>will you </a:t>
            </a:r>
            <a:r>
              <a:rPr lang="en-US" sz="2800" dirty="0"/>
              <a:t>do with the data? </a:t>
            </a:r>
          </a:p>
        </p:txBody>
      </p:sp>
      <p:sp>
        <p:nvSpPr>
          <p:cNvPr id="3" name="Title 2"/>
          <p:cNvSpPr>
            <a:spLocks noGrp="1"/>
          </p:cNvSpPr>
          <p:nvPr>
            <p:ph type="title"/>
          </p:nvPr>
        </p:nvSpPr>
        <p:spPr>
          <a:xfrm>
            <a:off x="0" y="0"/>
            <a:ext cx="9144000" cy="1528680"/>
          </a:xfrm>
        </p:spPr>
        <p:txBody>
          <a:bodyPr/>
          <a:lstStyle/>
          <a:p>
            <a:pPr algn="ctr"/>
            <a:r>
              <a:rPr lang="en-US" dirty="0" smtClean="0"/>
              <a:t>Key Questions When Planning Your </a:t>
            </a:r>
            <a:r>
              <a:rPr lang="en-US" dirty="0"/>
              <a:t>N</a:t>
            </a:r>
            <a:r>
              <a:rPr lang="en-US" dirty="0" smtClean="0"/>
              <a:t>eeds </a:t>
            </a:r>
            <a:r>
              <a:rPr lang="en-US" dirty="0"/>
              <a:t>A</a:t>
            </a:r>
            <a:r>
              <a:rPr lang="en-US" dirty="0" smtClean="0"/>
              <a:t>ssessment</a:t>
            </a:r>
            <a:endParaRPr lang="en-US" dirty="0"/>
          </a:p>
        </p:txBody>
      </p:sp>
    </p:spTree>
    <p:extLst>
      <p:ext uri="{BB962C8B-B14F-4D97-AF65-F5344CB8AC3E}">
        <p14:creationId xmlns:p14="http://schemas.microsoft.com/office/powerpoint/2010/main" val="1612314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57600" y="304800"/>
            <a:ext cx="3581400" cy="838200"/>
          </a:xfrm>
        </p:spPr>
        <p:txBody>
          <a:bodyPr/>
          <a:lstStyle/>
          <a:p>
            <a:r>
              <a:rPr lang="en-US" dirty="0" smtClean="0"/>
              <a:t>Conclusions</a:t>
            </a:r>
            <a:endParaRPr lang="en-US" dirty="0"/>
          </a:p>
        </p:txBody>
      </p:sp>
      <p:pic>
        <p:nvPicPr>
          <p:cNvPr id="7" name="Picture 6" descr="P:\District Photos\Operations\InterpRec\Recreation\outdoor recreation photos\outreach programs\c.o.o.p. day outings\2012 may 4 campfire at redwood with fssba.JPG"/>
          <p:cNvPicPr>
            <a:picLocks noChangeAspect="1" noChangeArrowheads="1"/>
          </p:cNvPicPr>
          <p:nvPr/>
        </p:nvPicPr>
        <p:blipFill>
          <a:blip r:embed="rId3">
            <a:clrChange>
              <a:clrFrom>
                <a:srgbClr val="325E85"/>
              </a:clrFrom>
              <a:clrTo>
                <a:srgbClr val="325E85">
                  <a:alpha val="0"/>
                </a:srgbClr>
              </a:clrTo>
            </a:clrChange>
            <a:extLst>
              <a:ext uri="{28A0092B-C50C-407E-A947-70E740481C1C}">
                <a14:useLocalDpi xmlns:a14="http://schemas.microsoft.com/office/drawing/2010/main" val="0"/>
              </a:ext>
            </a:extLst>
          </a:blip>
          <a:srcRect/>
          <a:stretch>
            <a:fillRect/>
          </a:stretch>
        </p:blipFill>
        <p:spPr bwMode="auto">
          <a:xfrm>
            <a:off x="0" y="48085"/>
            <a:ext cx="9144000" cy="68099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3733800"/>
            <a:ext cx="8229600" cy="923330"/>
          </a:xfrm>
          <a:prstGeom prst="rect">
            <a:avLst/>
          </a:prstGeom>
          <a:noFill/>
        </p:spPr>
        <p:txBody>
          <a:bodyPr wrap="square" rtlCol="0">
            <a:spAutoFit/>
          </a:bodyPr>
          <a:lstStyle/>
          <a:p>
            <a:r>
              <a:rPr lang="en-US" dirty="0" smtClean="0"/>
              <a:t>Thank you for attending Raising Your Community’s Voice!</a:t>
            </a:r>
          </a:p>
          <a:p>
            <a:endParaRPr lang="en-US" dirty="0"/>
          </a:p>
          <a:p>
            <a:r>
              <a:rPr lang="en-US" dirty="0" smtClean="0"/>
              <a:t>					Visit us at www.ebparks.org</a:t>
            </a:r>
            <a:endParaRPr lang="en-US" dirty="0"/>
          </a:p>
        </p:txBody>
      </p:sp>
    </p:spTree>
    <p:extLst>
      <p:ext uri="{BB962C8B-B14F-4D97-AF65-F5344CB8AC3E}">
        <p14:creationId xmlns:p14="http://schemas.microsoft.com/office/powerpoint/2010/main" val="18858131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71600" y="685801"/>
            <a:ext cx="6096000" cy="3682999"/>
          </a:xfrm>
        </p:spPr>
        <p:txBody>
          <a:bodyPr>
            <a:normAutofit/>
          </a:bodyPr>
          <a:lstStyle/>
          <a:p>
            <a:pPr marL="18288" indent="0">
              <a:buNone/>
            </a:pPr>
            <a:r>
              <a:rPr lang="en-US" sz="3600" dirty="0" smtClean="0"/>
              <a:t>A Community Engagement Fail</a:t>
            </a:r>
            <a:endParaRPr lang="en-US" sz="3600" dirty="0"/>
          </a:p>
        </p:txBody>
      </p:sp>
      <p:sp>
        <p:nvSpPr>
          <p:cNvPr id="3" name="Title 2"/>
          <p:cNvSpPr>
            <a:spLocks noGrp="1"/>
          </p:cNvSpPr>
          <p:nvPr>
            <p:ph type="title"/>
          </p:nvPr>
        </p:nvSpPr>
        <p:spPr>
          <a:xfrm>
            <a:off x="0" y="685801"/>
            <a:ext cx="9144000" cy="914400"/>
          </a:xfrm>
        </p:spPr>
        <p:txBody>
          <a:bodyPr/>
          <a:lstStyle/>
          <a:p>
            <a:pPr algn="ctr"/>
            <a:r>
              <a:rPr lang="en-US" i="1" dirty="0" smtClean="0"/>
              <a:t>But first…..</a:t>
            </a:r>
            <a:endParaRPr lang="en-US" i="1" dirty="0"/>
          </a:p>
        </p:txBody>
      </p:sp>
      <p:sp>
        <p:nvSpPr>
          <p:cNvPr id="4" name="AutoShape 2" descr="Image result for peter sharp boathous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3"/>
          <a:stretch>
            <a:fillRect/>
          </a:stretch>
        </p:blipFill>
        <p:spPr>
          <a:xfrm>
            <a:off x="2438400" y="3138487"/>
            <a:ext cx="3426190" cy="2271713"/>
          </a:xfrm>
          <a:prstGeom prst="rect">
            <a:avLst/>
          </a:prstGeom>
        </p:spPr>
      </p:pic>
    </p:spTree>
    <p:extLst>
      <p:ext uri="{BB962C8B-B14F-4D97-AF65-F5344CB8AC3E}">
        <p14:creationId xmlns:p14="http://schemas.microsoft.com/office/powerpoint/2010/main" val="881911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5" descr="GD_DLittle_2007-16"/>
          <p:cNvPicPr>
            <a:picLocks noChangeAspect="1" noChangeArrowheads="1"/>
          </p:cNvPicPr>
          <p:nvPr/>
        </p:nvPicPr>
        <p:blipFill>
          <a:blip r:embed="rId3" cstate="print">
            <a:extLst>
              <a:ext uri="{28A0092B-C50C-407E-A947-70E740481C1C}">
                <a14:useLocalDpi xmlns:a14="http://schemas.microsoft.com/office/drawing/2010/main" val="0"/>
              </a:ext>
            </a:extLst>
          </a:blip>
          <a:srcRect b="18112"/>
          <a:stretch>
            <a:fillRect/>
          </a:stretch>
        </p:blipFill>
        <p:spPr bwMode="auto">
          <a:xfrm>
            <a:off x="387350" y="1069975"/>
            <a:ext cx="8756650" cy="561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2"/>
          <p:cNvSpPr txBox="1">
            <a:spLocks noChangeArrowheads="1"/>
          </p:cNvSpPr>
          <p:nvPr/>
        </p:nvSpPr>
        <p:spPr bwMode="auto">
          <a:xfrm>
            <a:off x="0" y="17714"/>
            <a:ext cx="9144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4900" dirty="0" smtClean="0">
                <a:effectLst>
                  <a:outerShdw blurRad="38100" dist="38100" dir="2700000" algn="tl">
                    <a:srgbClr val="000000"/>
                  </a:outerShdw>
                </a:effectLst>
                <a:latin typeface="Gill Sans MT" pitchFamily="34" charset="0"/>
              </a:rPr>
              <a:t>EBRPD Today</a:t>
            </a:r>
          </a:p>
        </p:txBody>
      </p:sp>
      <p:sp>
        <p:nvSpPr>
          <p:cNvPr id="11268" name="Text Box 6"/>
          <p:cNvSpPr txBox="1">
            <a:spLocks noChangeArrowheads="1"/>
          </p:cNvSpPr>
          <p:nvPr/>
        </p:nvSpPr>
        <p:spPr bwMode="auto">
          <a:xfrm>
            <a:off x="3849007" y="281238"/>
            <a:ext cx="5327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40000"/>
              </a:spcBef>
            </a:pPr>
            <a:r>
              <a:rPr lang="en-US" altLang="en-US" sz="2400" dirty="0">
                <a:solidFill>
                  <a:schemeClr val="tx2"/>
                </a:solidFill>
                <a:latin typeface="Gill Sans MT" pitchFamily="34" charset="0"/>
              </a:rPr>
              <a:t>Nation’s Largest Regional Park Agency</a:t>
            </a:r>
          </a:p>
        </p:txBody>
      </p:sp>
      <p:sp>
        <p:nvSpPr>
          <p:cNvPr id="33798" name="Rectangle 6"/>
          <p:cNvSpPr>
            <a:spLocks noChangeArrowheads="1"/>
          </p:cNvSpPr>
          <p:nvPr/>
        </p:nvSpPr>
        <p:spPr bwMode="auto">
          <a:xfrm>
            <a:off x="85725" y="4337692"/>
            <a:ext cx="5386388" cy="2312988"/>
          </a:xfrm>
          <a:prstGeom prst="rect">
            <a:avLst/>
          </a:prstGeom>
          <a:solidFill>
            <a:srgbClr val="064B4E">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dirty="0"/>
          </a:p>
        </p:txBody>
      </p:sp>
      <p:sp>
        <p:nvSpPr>
          <p:cNvPr id="33799" name="Text Box 7"/>
          <p:cNvSpPr txBox="1">
            <a:spLocks noChangeArrowheads="1"/>
          </p:cNvSpPr>
          <p:nvPr/>
        </p:nvSpPr>
        <p:spPr bwMode="auto">
          <a:xfrm>
            <a:off x="387350" y="4428570"/>
            <a:ext cx="4783138" cy="2308324"/>
          </a:xfrm>
          <a:prstGeom prst="rect">
            <a:avLst/>
          </a:prstGeom>
          <a:noFill/>
          <a:ln>
            <a:noFill/>
          </a:ln>
          <a:effectLst/>
          <a:extLst>
            <a:ext uri="{909E8E84-426E-40DD-AFC4-6F175D3DCCD1}">
              <a14:hiddenFill xmlns:a14="http://schemas.microsoft.com/office/drawing/2010/main">
                <a:solidFill>
                  <a:srgbClr val="FFE292">
                    <a:alpha val="42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a:defRPr>
                <a:solidFill>
                  <a:schemeClr val="tx1"/>
                </a:solidFill>
                <a:latin typeface="Arial" charset="0"/>
                <a:cs typeface="Arial" charset="0"/>
              </a:defRPr>
            </a:lvl1pPr>
            <a:lvl2pPr marL="577850">
              <a:defRPr>
                <a:solidFill>
                  <a:schemeClr val="tx1"/>
                </a:solidFill>
                <a:latin typeface="Arial" charset="0"/>
                <a:cs typeface="Arial" charset="0"/>
              </a:defRPr>
            </a:lvl2pPr>
            <a:lvl3pPr>
              <a:defRPr>
                <a:solidFill>
                  <a:schemeClr val="tx1"/>
                </a:solidFill>
                <a:latin typeface="Arial" charset="0"/>
                <a:cs typeface="Arial" charset="0"/>
              </a:defRPr>
            </a:lvl3pPr>
            <a:lvl4pPr>
              <a:defRPr>
                <a:solidFill>
                  <a:schemeClr val="tx1"/>
                </a:solidFill>
                <a:latin typeface="Arial" charset="0"/>
                <a:cs typeface="Arial" charset="0"/>
              </a:defRPr>
            </a:lvl4pPr>
            <a:lvl5pPr>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spcBef>
                <a:spcPct val="25000"/>
              </a:spcBef>
              <a:buFontTx/>
              <a:buChar char="•"/>
              <a:defRPr/>
            </a:pPr>
            <a:r>
              <a:rPr lang="en-US" sz="2400" dirty="0" smtClean="0">
                <a:solidFill>
                  <a:schemeClr val="accent5"/>
                </a:solidFill>
                <a:effectLst>
                  <a:outerShdw blurRad="38100" dist="38100" dir="2700000" algn="tl">
                    <a:srgbClr val="000000"/>
                  </a:outerShdw>
                </a:effectLst>
                <a:latin typeface="Gill Sans MT" pitchFamily="34" charset="0"/>
              </a:rPr>
              <a:t>120,931 Acres</a:t>
            </a:r>
          </a:p>
          <a:p>
            <a:pPr>
              <a:spcBef>
                <a:spcPct val="25000"/>
              </a:spcBef>
              <a:buFontTx/>
              <a:buChar char="•"/>
              <a:defRPr/>
            </a:pPr>
            <a:r>
              <a:rPr lang="en-US" sz="2400" dirty="0" smtClean="0">
                <a:solidFill>
                  <a:schemeClr val="accent5"/>
                </a:solidFill>
                <a:effectLst>
                  <a:outerShdw blurRad="38100" dist="38100" dir="2700000" algn="tl">
                    <a:srgbClr val="000000"/>
                  </a:outerShdw>
                </a:effectLst>
                <a:latin typeface="Gill Sans MT" pitchFamily="34" charset="0"/>
              </a:rPr>
              <a:t>65 </a:t>
            </a:r>
            <a:r>
              <a:rPr lang="en-US" sz="2400" dirty="0">
                <a:solidFill>
                  <a:schemeClr val="accent5"/>
                </a:solidFill>
                <a:effectLst>
                  <a:outerShdw blurRad="38100" dist="38100" dir="2700000" algn="tl">
                    <a:srgbClr val="000000"/>
                  </a:outerShdw>
                </a:effectLst>
                <a:latin typeface="Gill Sans MT" pitchFamily="34" charset="0"/>
              </a:rPr>
              <a:t>Regional Parks</a:t>
            </a:r>
          </a:p>
          <a:p>
            <a:pPr>
              <a:spcBef>
                <a:spcPct val="25000"/>
              </a:spcBef>
              <a:buFontTx/>
              <a:buChar char="•"/>
              <a:defRPr/>
            </a:pPr>
            <a:r>
              <a:rPr lang="en-US" sz="2400" dirty="0" smtClean="0">
                <a:solidFill>
                  <a:schemeClr val="accent5"/>
                </a:solidFill>
                <a:effectLst>
                  <a:outerShdw blurRad="38100" dist="38100" dir="2700000" algn="tl">
                    <a:srgbClr val="000000"/>
                  </a:outerShdw>
                </a:effectLst>
                <a:latin typeface="Gill Sans MT" pitchFamily="34" charset="0"/>
              </a:rPr>
              <a:t>1,250 miles of trails</a:t>
            </a:r>
          </a:p>
          <a:p>
            <a:pPr>
              <a:spcBef>
                <a:spcPct val="25000"/>
              </a:spcBef>
              <a:buFontTx/>
              <a:buChar char="•"/>
              <a:defRPr/>
            </a:pPr>
            <a:r>
              <a:rPr lang="en-US" sz="2400" dirty="0" smtClean="0">
                <a:solidFill>
                  <a:schemeClr val="accent5"/>
                </a:solidFill>
                <a:effectLst>
                  <a:outerShdw blurRad="38100" dist="38100" dir="2700000" algn="tl">
                    <a:srgbClr val="000000"/>
                  </a:outerShdw>
                </a:effectLst>
                <a:latin typeface="Gill Sans MT" pitchFamily="34" charset="0"/>
              </a:rPr>
              <a:t>Two counties: 2.5 million residents</a:t>
            </a:r>
          </a:p>
          <a:p>
            <a:pPr>
              <a:spcBef>
                <a:spcPct val="25000"/>
              </a:spcBef>
              <a:buFontTx/>
              <a:buChar char="•"/>
              <a:defRPr/>
            </a:pPr>
            <a:r>
              <a:rPr lang="en-US" sz="2400" dirty="0" smtClean="0">
                <a:solidFill>
                  <a:schemeClr val="accent5"/>
                </a:solidFill>
                <a:effectLst>
                  <a:outerShdw blurRad="38100" dist="38100" dir="2700000" algn="tl">
                    <a:srgbClr val="000000"/>
                  </a:outerShdw>
                </a:effectLst>
                <a:latin typeface="Gill Sans MT" pitchFamily="34" charset="0"/>
              </a:rPr>
              <a:t>25 </a:t>
            </a:r>
            <a:r>
              <a:rPr lang="en-US" sz="2400" dirty="0" smtClean="0">
                <a:solidFill>
                  <a:schemeClr val="accent5"/>
                </a:solidFill>
                <a:effectLst>
                  <a:outerShdw blurRad="38100" dist="38100" dir="2700000" algn="tl">
                    <a:srgbClr val="000000"/>
                  </a:outerShdw>
                </a:effectLst>
                <a:latin typeface="Gill Sans MT" pitchFamily="34" charset="0"/>
              </a:rPr>
              <a:t>million visits per year</a:t>
            </a:r>
          </a:p>
        </p:txBody>
      </p:sp>
      <p:pic>
        <p:nvPicPr>
          <p:cNvPr id="3" name="Picture 2"/>
          <p:cNvPicPr>
            <a:picLocks noChangeAspect="1"/>
          </p:cNvPicPr>
          <p:nvPr/>
        </p:nvPicPr>
        <p:blipFill rotWithShape="1">
          <a:blip r:embed="rId4"/>
          <a:srcRect l="10176" t="17709" r="40044" b="6249"/>
          <a:stretch/>
        </p:blipFill>
        <p:spPr>
          <a:xfrm>
            <a:off x="3663950" y="1084804"/>
            <a:ext cx="5480050" cy="4706396"/>
          </a:xfrm>
          <a:prstGeom prst="rect">
            <a:avLst/>
          </a:prstGeom>
        </p:spPr>
      </p:pic>
    </p:spTree>
    <p:extLst>
      <p:ext uri="{BB962C8B-B14F-4D97-AF65-F5344CB8AC3E}">
        <p14:creationId xmlns:p14="http://schemas.microsoft.com/office/powerpoint/2010/main" val="2226044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3799"/>
                                        </p:tgtEl>
                                        <p:attrNameLst>
                                          <p:attrName>style.visibility</p:attrName>
                                        </p:attrNameLst>
                                      </p:cBhvr>
                                      <p:to>
                                        <p:strVal val="visible"/>
                                      </p:to>
                                    </p:set>
                                    <p:animEffect transition="in" filter="fade">
                                      <p:cBhvr>
                                        <p:cTn id="7" dur="1000"/>
                                        <p:tgtEl>
                                          <p:spTgt spid="33799"/>
                                        </p:tgtEl>
                                      </p:cBhvr>
                                    </p:animEffect>
                                    <p:anim calcmode="lin" valueType="num">
                                      <p:cBhvr>
                                        <p:cTn id="8" dur="1000" fill="hold"/>
                                        <p:tgtEl>
                                          <p:spTgt spid="33799"/>
                                        </p:tgtEl>
                                        <p:attrNameLst>
                                          <p:attrName>ppt_x</p:attrName>
                                        </p:attrNameLst>
                                      </p:cBhvr>
                                      <p:tavLst>
                                        <p:tav tm="0">
                                          <p:val>
                                            <p:strVal val="#ppt_x"/>
                                          </p:val>
                                        </p:tav>
                                        <p:tav tm="100000">
                                          <p:val>
                                            <p:strVal val="#ppt_x"/>
                                          </p:val>
                                        </p:tav>
                                      </p:tavLst>
                                    </p:anim>
                                    <p:anim calcmode="lin" valueType="num">
                                      <p:cBhvr>
                                        <p:cTn id="9" dur="1000" fill="hold"/>
                                        <p:tgtEl>
                                          <p:spTgt spid="3379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3798"/>
                                        </p:tgtEl>
                                        <p:attrNameLst>
                                          <p:attrName>style.visibility</p:attrName>
                                        </p:attrNameLst>
                                      </p:cBhvr>
                                      <p:to>
                                        <p:strVal val="visible"/>
                                      </p:to>
                                    </p:set>
                                    <p:animEffect transition="in" filter="fade">
                                      <p:cBhvr>
                                        <p:cTn id="12" dur="1000"/>
                                        <p:tgtEl>
                                          <p:spTgt spid="33798"/>
                                        </p:tgtEl>
                                      </p:cBhvr>
                                    </p:animEffect>
                                    <p:anim calcmode="lin" valueType="num">
                                      <p:cBhvr>
                                        <p:cTn id="13" dur="1000" fill="hold"/>
                                        <p:tgtEl>
                                          <p:spTgt spid="33798"/>
                                        </p:tgtEl>
                                        <p:attrNameLst>
                                          <p:attrName>ppt_x</p:attrName>
                                        </p:attrNameLst>
                                      </p:cBhvr>
                                      <p:tavLst>
                                        <p:tav tm="0">
                                          <p:val>
                                            <p:strVal val="#ppt_x"/>
                                          </p:val>
                                        </p:tav>
                                        <p:tav tm="100000">
                                          <p:val>
                                            <p:strVal val="#ppt_x"/>
                                          </p:val>
                                        </p:tav>
                                      </p:tavLst>
                                    </p:anim>
                                    <p:anim calcmode="lin" valueType="num">
                                      <p:cBhvr>
                                        <p:cTn id="14" dur="1000" fill="hold"/>
                                        <p:tgtEl>
                                          <p:spTgt spid="337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animBg="1"/>
      <p:bldP spid="3379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7" descr="C:\Users\slewis\Desktop\Photos for Carol's Powerpoint\BD_slewis_2008-6.tif"/>
          <p:cNvPicPr>
            <a:picLocks noChangeAspect="1" noChangeArrowheads="1"/>
          </p:cNvPicPr>
          <p:nvPr/>
        </p:nvPicPr>
        <p:blipFill rotWithShape="1">
          <a:blip r:embed="rId3">
            <a:extLst>
              <a:ext uri="{28A0092B-C50C-407E-A947-70E740481C1C}">
                <a14:useLocalDpi xmlns:a14="http://schemas.microsoft.com/office/drawing/2010/main" val="0"/>
              </a:ext>
            </a:extLst>
          </a:blip>
          <a:srcRect t="8125" r="12486" b="12240"/>
          <a:stretch/>
        </p:blipFill>
        <p:spPr bwMode="auto">
          <a:xfrm>
            <a:off x="1172222" y="3327042"/>
            <a:ext cx="2003812"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20" descr="Garin_Apple_Fest_2007-00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2941" y="4572421"/>
            <a:ext cx="2002536" cy="14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 Box 2"/>
          <p:cNvSpPr txBox="1">
            <a:spLocks noChangeArrowheads="1"/>
          </p:cNvSpPr>
          <p:nvPr/>
        </p:nvSpPr>
        <p:spPr bwMode="auto">
          <a:xfrm>
            <a:off x="0" y="70233"/>
            <a:ext cx="914400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4900" dirty="0">
                <a:effectLst>
                  <a:outerShdw blurRad="38100" dist="38100" dir="2700000" algn="tl">
                    <a:srgbClr val="000000">
                      <a:alpha val="43137"/>
                    </a:srgbClr>
                  </a:outerShdw>
                </a:effectLst>
                <a:latin typeface="Gill Sans MT" pitchFamily="34" charset="0"/>
              </a:rPr>
              <a:t>Offering Unique Outdoor Programs and Experiences</a:t>
            </a:r>
          </a:p>
        </p:txBody>
      </p:sp>
      <p:pic>
        <p:nvPicPr>
          <p:cNvPr id="8204" name="Picture 26" descr="Tilden_Train_2004-0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039"/>
          <a:stretch/>
        </p:blipFill>
        <p:spPr bwMode="auto">
          <a:xfrm>
            <a:off x="6019800" y="1741174"/>
            <a:ext cx="2002536" cy="1436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P:\District Photos\Operations\InterpRec\Recreation\outdoor recreation photos\day camp\boating\pontoon boat ride del valle park'n it 2012 (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1291" y="1744102"/>
            <a:ext cx="2002536" cy="1501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District Photos\Operations\InterpRec\Recreation\outdoor recreation photos\day camp\fishing\girls fishing with parkn it at del valle 201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727" r="1441" b="6473"/>
          <a:stretch/>
        </p:blipFill>
        <p:spPr bwMode="auto">
          <a:xfrm>
            <a:off x="3572941" y="1744102"/>
            <a:ext cx="1998117"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District Photos\Operations\InterpRec\Recreation\outdoor recreation photos\outreach programs\teen afterschool outdoor leadership\teen backpacking redwood march 2013 (2).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7891" r="16491"/>
          <a:stretch/>
        </p:blipFill>
        <p:spPr bwMode="auto">
          <a:xfrm>
            <a:off x="6019800" y="3327042"/>
            <a:ext cx="2022708" cy="265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366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1981200"/>
            <a:ext cx="4795519" cy="4191000"/>
          </a:xfrm>
        </p:spPr>
        <p:txBody>
          <a:bodyPr>
            <a:normAutofit/>
          </a:bodyPr>
          <a:lstStyle/>
          <a:p>
            <a:pPr>
              <a:buFont typeface="Wingdings" panose="05000000000000000000" pitchFamily="2" charset="2"/>
              <a:buChar char="§"/>
            </a:pPr>
            <a:r>
              <a:rPr lang="en-US" sz="2400" dirty="0" smtClean="0"/>
              <a:t>Identify Community’s interpretive and recreation needs</a:t>
            </a:r>
          </a:p>
          <a:p>
            <a:pPr>
              <a:buFont typeface="Wingdings" panose="05000000000000000000" pitchFamily="2" charset="2"/>
              <a:buChar char="§"/>
            </a:pPr>
            <a:r>
              <a:rPr lang="en-US" sz="2400" dirty="0" smtClean="0"/>
              <a:t>Analyze current program offerings</a:t>
            </a:r>
          </a:p>
          <a:p>
            <a:pPr>
              <a:buFont typeface="Wingdings" panose="05000000000000000000" pitchFamily="2" charset="2"/>
              <a:buChar char="§"/>
            </a:pPr>
            <a:r>
              <a:rPr lang="en-US" sz="2400" dirty="0" smtClean="0"/>
              <a:t>Make program recommendations based of identified needs</a:t>
            </a:r>
            <a:endParaRPr lang="en-US" sz="2400" dirty="0"/>
          </a:p>
          <a:p>
            <a:pPr>
              <a:buFont typeface="Wingdings" panose="05000000000000000000" pitchFamily="2" charset="2"/>
              <a:buChar char="§"/>
            </a:pPr>
            <a:r>
              <a:rPr lang="en-US" sz="2400" dirty="0" smtClean="0"/>
              <a:t>Understand</a:t>
            </a:r>
            <a:r>
              <a:rPr lang="en-US" sz="2400" dirty="0"/>
              <a:t>:</a:t>
            </a:r>
          </a:p>
          <a:p>
            <a:pPr lvl="1">
              <a:buFont typeface="Wingdings" panose="05000000000000000000" pitchFamily="2" charset="2"/>
              <a:buChar char="§"/>
            </a:pPr>
            <a:r>
              <a:rPr lang="en-US" sz="2400" dirty="0"/>
              <a:t>Barriers to accessing parks</a:t>
            </a:r>
          </a:p>
          <a:p>
            <a:pPr lvl="1">
              <a:buFont typeface="Wingdings" panose="05000000000000000000" pitchFamily="2" charset="2"/>
              <a:buChar char="§"/>
            </a:pPr>
            <a:r>
              <a:rPr lang="en-US" sz="2400" dirty="0" smtClean="0"/>
              <a:t>Current </a:t>
            </a:r>
            <a:r>
              <a:rPr lang="en-US" sz="2400" dirty="0"/>
              <a:t>community involvement </a:t>
            </a:r>
            <a:r>
              <a:rPr lang="en-US" sz="2400" dirty="0" smtClean="0"/>
              <a:t>in </a:t>
            </a:r>
            <a:r>
              <a:rPr lang="en-US" sz="2400" dirty="0"/>
              <a:t>the parks</a:t>
            </a:r>
          </a:p>
          <a:p>
            <a:endParaRPr lang="en-US" dirty="0"/>
          </a:p>
        </p:txBody>
      </p:sp>
      <p:sp>
        <p:nvSpPr>
          <p:cNvPr id="61442" name="Title 1"/>
          <p:cNvSpPr>
            <a:spLocks noGrp="1"/>
          </p:cNvSpPr>
          <p:nvPr>
            <p:ph type="title"/>
          </p:nvPr>
        </p:nvSpPr>
        <p:spPr bwMode="auto">
          <a:xfrm>
            <a:off x="838200" y="228601"/>
            <a:ext cx="75438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dirty="0" smtClean="0"/>
              <a:t>Goals for the Community Needs Assessment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6851" y="2286000"/>
            <a:ext cx="4013200" cy="3009900"/>
          </a:xfrm>
          <a:prstGeom prst="rect">
            <a:avLst/>
          </a:prstGeom>
        </p:spPr>
      </p:pic>
    </p:spTree>
    <p:extLst>
      <p:ext uri="{BB962C8B-B14F-4D97-AF65-F5344CB8AC3E}">
        <p14:creationId xmlns:p14="http://schemas.microsoft.com/office/powerpoint/2010/main" val="650394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5869" y="1063038"/>
            <a:ext cx="5340531" cy="5105400"/>
          </a:xfrm>
        </p:spPr>
        <p:txBody>
          <a:bodyPr>
            <a:noAutofit/>
          </a:bodyPr>
          <a:lstStyle/>
          <a:p>
            <a:pPr>
              <a:buFont typeface="Wingdings" panose="05000000000000000000" pitchFamily="2" charset="2"/>
              <a:buChar char="§"/>
            </a:pPr>
            <a:r>
              <a:rPr lang="en-US" sz="2200" dirty="0" smtClean="0"/>
              <a:t>Assessment of Database</a:t>
            </a:r>
          </a:p>
          <a:p>
            <a:pPr lvl="1">
              <a:buFont typeface="Wingdings" panose="05000000000000000000" pitchFamily="2" charset="2"/>
              <a:buChar char="§"/>
            </a:pPr>
            <a:r>
              <a:rPr lang="en-US" sz="2200" dirty="0" smtClean="0">
                <a:sym typeface="Symbol" panose="05050102010706020507" pitchFamily="18" charset="2"/>
              </a:rPr>
              <a:t>Purchased database, modified to fit specific needs:</a:t>
            </a:r>
          </a:p>
          <a:p>
            <a:pPr lvl="2">
              <a:buFont typeface="Wingdings" panose="05000000000000000000" pitchFamily="2" charset="2"/>
              <a:buChar char="§"/>
            </a:pPr>
            <a:r>
              <a:rPr lang="en-US" sz="2200" dirty="0" smtClean="0">
                <a:sym typeface="Symbol" panose="05050102010706020507" pitchFamily="18" charset="2"/>
              </a:rPr>
              <a:t>Locations</a:t>
            </a:r>
          </a:p>
          <a:p>
            <a:pPr lvl="2">
              <a:buFont typeface="Wingdings" panose="05000000000000000000" pitchFamily="2" charset="2"/>
              <a:buChar char="§"/>
            </a:pPr>
            <a:r>
              <a:rPr lang="en-US" sz="2200" dirty="0" smtClean="0">
                <a:sym typeface="Symbol" panose="05050102010706020507" pitchFamily="18" charset="2"/>
              </a:rPr>
              <a:t>Types of organizations</a:t>
            </a:r>
          </a:p>
          <a:p>
            <a:pPr lvl="2">
              <a:buFont typeface="Wingdings" panose="05000000000000000000" pitchFamily="2" charset="2"/>
              <a:buChar char="§"/>
            </a:pPr>
            <a:r>
              <a:rPr lang="en-US" sz="2200" dirty="0" smtClean="0">
                <a:sym typeface="Symbol" panose="05050102010706020507" pitchFamily="18" charset="2"/>
              </a:rPr>
              <a:t>Contact information</a:t>
            </a:r>
          </a:p>
          <a:p>
            <a:pPr>
              <a:buFont typeface="Wingdings" panose="05000000000000000000" pitchFamily="2" charset="2"/>
              <a:buChar char="§"/>
            </a:pPr>
            <a:r>
              <a:rPr lang="en-US" sz="2200" dirty="0" smtClean="0">
                <a:sym typeface="Symbol" panose="05050102010706020507" pitchFamily="18" charset="2"/>
              </a:rPr>
              <a:t>Development of Survey</a:t>
            </a:r>
          </a:p>
          <a:p>
            <a:pPr lvl="1">
              <a:buFont typeface="Wingdings" panose="05000000000000000000" pitchFamily="2" charset="2"/>
              <a:buChar char="§"/>
            </a:pPr>
            <a:r>
              <a:rPr lang="en-US" sz="2200" dirty="0" smtClean="0">
                <a:sym typeface="Symbol" panose="05050102010706020507" pitchFamily="18" charset="2"/>
              </a:rPr>
              <a:t>Referencing prior assessments</a:t>
            </a:r>
          </a:p>
          <a:p>
            <a:pPr lvl="1">
              <a:buFont typeface="Wingdings" panose="05000000000000000000" pitchFamily="2" charset="2"/>
              <a:buChar char="§"/>
            </a:pPr>
            <a:r>
              <a:rPr lang="en-US" sz="2200" dirty="0" smtClean="0">
                <a:sym typeface="Symbol" panose="05050102010706020507" pitchFamily="18" charset="2"/>
              </a:rPr>
              <a:t>Worked with location-specific Interpretive staff </a:t>
            </a:r>
          </a:p>
          <a:p>
            <a:pPr lvl="1">
              <a:buFont typeface="Wingdings" panose="05000000000000000000" pitchFamily="2" charset="2"/>
              <a:buChar char="§"/>
            </a:pPr>
            <a:r>
              <a:rPr lang="en-US" sz="2200" dirty="0" smtClean="0">
                <a:sym typeface="Symbol" panose="05050102010706020507" pitchFamily="18" charset="2"/>
              </a:rPr>
              <a:t>Electronic and hard copy</a:t>
            </a:r>
          </a:p>
        </p:txBody>
      </p:sp>
      <p:sp>
        <p:nvSpPr>
          <p:cNvPr id="3" name="Title 2"/>
          <p:cNvSpPr>
            <a:spLocks noGrp="1"/>
          </p:cNvSpPr>
          <p:nvPr>
            <p:ph type="title"/>
          </p:nvPr>
        </p:nvSpPr>
        <p:spPr>
          <a:xfrm>
            <a:off x="32656" y="27214"/>
            <a:ext cx="9111343" cy="914400"/>
          </a:xfrm>
        </p:spPr>
        <p:txBody>
          <a:bodyPr/>
          <a:lstStyle/>
          <a:p>
            <a:pPr algn="ctr"/>
            <a:r>
              <a:rPr lang="en-US" dirty="0" smtClean="0"/>
              <a:t>Process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532709"/>
            <a:ext cx="3352800" cy="4183476"/>
          </a:xfrm>
          <a:prstGeom prst="rect">
            <a:avLst/>
          </a:prstGeom>
        </p:spPr>
      </p:pic>
    </p:spTree>
    <p:extLst>
      <p:ext uri="{BB962C8B-B14F-4D97-AF65-F5344CB8AC3E}">
        <p14:creationId xmlns:p14="http://schemas.microsoft.com/office/powerpoint/2010/main" val="2422383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4049" y="941614"/>
            <a:ext cx="5103528" cy="5255623"/>
          </a:xfrm>
        </p:spPr>
        <p:txBody>
          <a:bodyPr>
            <a:normAutofit fontScale="25000" lnSpcReduction="20000"/>
          </a:bodyPr>
          <a:lstStyle/>
          <a:p>
            <a:pPr marL="532638" indent="-514350">
              <a:buFont typeface="+mj-lt"/>
              <a:buAutoNum type="romanUcPeriod" startAt="4"/>
            </a:pPr>
            <a:endParaRPr lang="en-US" sz="8800" dirty="0" smtClean="0">
              <a:sym typeface="Symbol" panose="05050102010706020507" pitchFamily="18" charset="2"/>
            </a:endParaRPr>
          </a:p>
          <a:p>
            <a:pPr>
              <a:buFont typeface="Wingdings" panose="05000000000000000000" pitchFamily="2" charset="2"/>
              <a:buChar char="§"/>
            </a:pPr>
            <a:r>
              <a:rPr lang="en-US" sz="11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sym typeface="Symbol" panose="05050102010706020507" pitchFamily="18" charset="2"/>
              </a:rPr>
              <a:t>550</a:t>
            </a:r>
            <a:r>
              <a:rPr lang="en-US" sz="8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sym typeface="Symbol" panose="05050102010706020507" pitchFamily="18" charset="2"/>
              </a:rPr>
              <a:t> </a:t>
            </a:r>
            <a:r>
              <a:rPr lang="en-US" sz="8800" dirty="0" smtClean="0">
                <a:sym typeface="Symbol" panose="05050102010706020507" pitchFamily="18" charset="2"/>
              </a:rPr>
              <a:t>organizations surveyed over two months</a:t>
            </a:r>
          </a:p>
          <a:p>
            <a:pPr>
              <a:buFont typeface="Wingdings" panose="05000000000000000000" pitchFamily="2" charset="2"/>
              <a:buChar char="§"/>
            </a:pPr>
            <a:r>
              <a:rPr lang="en-US" sz="8800" dirty="0" smtClean="0">
                <a:sym typeface="Symbol" panose="05050102010706020507" pitchFamily="18" charset="2"/>
              </a:rPr>
              <a:t>Various outreach </a:t>
            </a:r>
            <a:r>
              <a:rPr lang="en-US" sz="8800" dirty="0">
                <a:sym typeface="Symbol" panose="05050102010706020507" pitchFamily="18" charset="2"/>
              </a:rPr>
              <a:t>methods</a:t>
            </a:r>
          </a:p>
          <a:p>
            <a:pPr lvl="1">
              <a:buFont typeface="Wingdings" panose="05000000000000000000" pitchFamily="2" charset="2"/>
              <a:buChar char="§"/>
            </a:pPr>
            <a:r>
              <a:rPr lang="en-US" sz="8800" dirty="0" smtClean="0">
                <a:sym typeface="Symbol" panose="05050102010706020507" pitchFamily="18" charset="2"/>
              </a:rPr>
              <a:t>Email </a:t>
            </a:r>
          </a:p>
          <a:p>
            <a:pPr lvl="1">
              <a:buFont typeface="Wingdings" panose="05000000000000000000" pitchFamily="2" charset="2"/>
              <a:buChar char="§"/>
            </a:pPr>
            <a:r>
              <a:rPr lang="en-US" sz="8800" dirty="0" smtClean="0">
                <a:sym typeface="Symbol" panose="05050102010706020507" pitchFamily="18" charset="2"/>
              </a:rPr>
              <a:t>Mail</a:t>
            </a:r>
            <a:endParaRPr lang="en-US" sz="8800" dirty="0">
              <a:sym typeface="Symbol" panose="05050102010706020507" pitchFamily="18" charset="2"/>
            </a:endParaRPr>
          </a:p>
          <a:p>
            <a:pPr lvl="1">
              <a:buFont typeface="Wingdings" panose="05000000000000000000" pitchFamily="2" charset="2"/>
              <a:buChar char="§"/>
            </a:pPr>
            <a:r>
              <a:rPr lang="en-US" sz="8800" dirty="0" smtClean="0">
                <a:sym typeface="Symbol" panose="05050102010706020507" pitchFamily="18" charset="2"/>
              </a:rPr>
              <a:t>In </a:t>
            </a:r>
            <a:r>
              <a:rPr lang="en-US" sz="8800" dirty="0">
                <a:sym typeface="Symbol" panose="05050102010706020507" pitchFamily="18" charset="2"/>
              </a:rPr>
              <a:t>person (pre-scheduled by phone &amp; drop in</a:t>
            </a:r>
            <a:r>
              <a:rPr lang="en-US" sz="8800" dirty="0" smtClean="0">
                <a:sym typeface="Symbol" panose="05050102010706020507" pitchFamily="18" charset="2"/>
              </a:rPr>
              <a:t>)</a:t>
            </a:r>
          </a:p>
          <a:p>
            <a:pPr marL="384048" lvl="1" indent="0">
              <a:buNone/>
            </a:pPr>
            <a:r>
              <a:rPr lang="en-US" sz="8800" i="1" dirty="0" smtClean="0">
                <a:solidFill>
                  <a:srgbClr val="FFCC00"/>
                </a:solidFill>
                <a:sym typeface="Symbol" panose="05050102010706020507" pitchFamily="18" charset="2"/>
              </a:rPr>
              <a:t></a:t>
            </a:r>
            <a:r>
              <a:rPr lang="en-US" sz="8800" i="1" dirty="0" smtClean="0">
                <a:sym typeface="Symbol" panose="05050102010706020507" pitchFamily="18" charset="2"/>
              </a:rPr>
              <a:t> </a:t>
            </a:r>
            <a:r>
              <a:rPr lang="en-US" sz="8800" i="1" dirty="0">
                <a:sym typeface="Symbol" panose="05050102010706020507" pitchFamily="18" charset="2"/>
              </a:rPr>
              <a:t>Drop in and email were the most </a:t>
            </a:r>
            <a:r>
              <a:rPr lang="en-US" sz="8800" i="1" dirty="0" smtClean="0">
                <a:sym typeface="Symbol" panose="05050102010706020507" pitchFamily="18" charset="2"/>
              </a:rPr>
              <a:t>successful methods</a:t>
            </a:r>
            <a:endParaRPr lang="en-US" sz="8800" i="1" dirty="0">
              <a:sym typeface="Symbol" panose="05050102010706020507" pitchFamily="18" charset="2"/>
            </a:endParaRPr>
          </a:p>
          <a:p>
            <a:pPr>
              <a:buFont typeface="Wingdings" panose="05000000000000000000" pitchFamily="2" charset="2"/>
              <a:buChar char="§"/>
            </a:pPr>
            <a:r>
              <a:rPr lang="en-US" sz="8800" dirty="0" smtClean="0">
                <a:sym typeface="Symbol" panose="05050102010706020507" pitchFamily="18" charset="2"/>
              </a:rPr>
              <a:t>Offered Incentives</a:t>
            </a:r>
          </a:p>
          <a:p>
            <a:pPr marL="18288" indent="0">
              <a:buNone/>
            </a:pPr>
            <a:endParaRPr lang="en-US" sz="2000" dirty="0" smtClean="0">
              <a:sym typeface="Symbol" panose="05050102010706020507" pitchFamily="18" charset="2"/>
            </a:endParaRPr>
          </a:p>
          <a:p>
            <a:pPr>
              <a:buFont typeface="Wingdings" panose="05000000000000000000" pitchFamily="2" charset="2"/>
              <a:buChar char="§"/>
            </a:pPr>
            <a:r>
              <a:rPr lang="en-US" sz="8800" dirty="0" smtClean="0">
                <a:sym typeface="Symbol" panose="05050102010706020507" pitchFamily="18" charset="2"/>
              </a:rPr>
              <a:t>Software</a:t>
            </a:r>
            <a:r>
              <a:rPr lang="en-US" sz="8800" dirty="0">
                <a:sym typeface="Symbol" panose="05050102010706020507" pitchFamily="18" charset="2"/>
              </a:rPr>
              <a:t>:  </a:t>
            </a:r>
          </a:p>
          <a:p>
            <a:pPr lvl="1">
              <a:buFont typeface="Wingdings" panose="05000000000000000000" pitchFamily="2" charset="2"/>
              <a:buChar char="§"/>
            </a:pPr>
            <a:r>
              <a:rPr lang="en-US" sz="8800" dirty="0" err="1">
                <a:sym typeface="Symbol" panose="05050102010706020507" pitchFamily="18" charset="2"/>
              </a:rPr>
              <a:t>MailChimp</a:t>
            </a:r>
            <a:r>
              <a:rPr lang="en-US" sz="8800" dirty="0">
                <a:sym typeface="Symbol" panose="05050102010706020507" pitchFamily="18" charset="2"/>
              </a:rPr>
              <a:t>: to send out email with survey link and track clicks/opens</a:t>
            </a:r>
          </a:p>
          <a:p>
            <a:pPr lvl="1">
              <a:buFont typeface="Wingdings" panose="05000000000000000000" pitchFamily="2" charset="2"/>
              <a:buChar char="§"/>
            </a:pPr>
            <a:r>
              <a:rPr lang="en-US" sz="8800" dirty="0">
                <a:sym typeface="Symbol" panose="05050102010706020507" pitchFamily="18" charset="2"/>
              </a:rPr>
              <a:t>Survey Monkey: track and analyze survey results</a:t>
            </a:r>
          </a:p>
          <a:p>
            <a:pPr marL="18288" indent="0">
              <a:buNone/>
            </a:pPr>
            <a:endParaRPr lang="en-US" dirty="0"/>
          </a:p>
        </p:txBody>
      </p:sp>
      <p:sp>
        <p:nvSpPr>
          <p:cNvPr id="4" name="Title 2"/>
          <p:cNvSpPr txBox="1">
            <a:spLocks/>
          </p:cNvSpPr>
          <p:nvPr/>
        </p:nvSpPr>
        <p:spPr>
          <a:xfrm>
            <a:off x="32656" y="27214"/>
            <a:ext cx="9111343" cy="9144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smtClean="0"/>
              <a:t>Process</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754" y="1219200"/>
            <a:ext cx="3661649" cy="44196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5786578"/>
            <a:ext cx="943364" cy="9144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5000" y="5786578"/>
            <a:ext cx="1303505" cy="914400"/>
          </a:xfrm>
          <a:prstGeom prst="rect">
            <a:avLst/>
          </a:prstGeom>
        </p:spPr>
      </p:pic>
    </p:spTree>
    <p:extLst>
      <p:ext uri="{BB962C8B-B14F-4D97-AF65-F5344CB8AC3E}">
        <p14:creationId xmlns:p14="http://schemas.microsoft.com/office/powerpoint/2010/main" val="33190856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066800"/>
            <a:ext cx="8382000" cy="3657599"/>
          </a:xfrm>
        </p:spPr>
        <p:txBody>
          <a:bodyPr>
            <a:normAutofit fontScale="85000" lnSpcReduction="20000"/>
          </a:bodyPr>
          <a:lstStyle/>
          <a:p>
            <a:pPr marL="18288" indent="0" algn="ctr">
              <a:buNone/>
            </a:pPr>
            <a:r>
              <a:rPr lang="en-US" sz="3000" dirty="0">
                <a:solidFill>
                  <a:schemeClr val="tx1">
                    <a:lumMod val="95000"/>
                    <a:lumOff val="5000"/>
                  </a:schemeClr>
                </a:solidFill>
                <a:latin typeface="Gill Sans MT" panose="020B0502020104020203" pitchFamily="34" charset="0"/>
              </a:rPr>
              <a:t>Received  survey results from a total of </a:t>
            </a:r>
            <a:r>
              <a:rPr lang="en-US" sz="3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Gill Sans MT" panose="020B0502020104020203" pitchFamily="34" charset="0"/>
              </a:rPr>
              <a:t>57</a:t>
            </a:r>
            <a:r>
              <a:rPr lang="en-US" sz="3000" b="1" dirty="0">
                <a:solidFill>
                  <a:srgbClr val="0070C0"/>
                </a:solidFill>
                <a:latin typeface="Gill Sans MT" panose="020B0502020104020203" pitchFamily="34" charset="0"/>
              </a:rPr>
              <a:t> </a:t>
            </a:r>
            <a:r>
              <a:rPr lang="en-US" sz="3000" dirty="0">
                <a:solidFill>
                  <a:schemeClr val="tx1">
                    <a:lumMod val="95000"/>
                    <a:lumOff val="5000"/>
                  </a:schemeClr>
                </a:solidFill>
                <a:latin typeface="Gill Sans MT" panose="020B0502020104020203" pitchFamily="34" charset="0"/>
              </a:rPr>
              <a:t>organizations </a:t>
            </a:r>
            <a:r>
              <a:rPr lang="en-US" sz="3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Gill Sans MT" panose="020B0502020104020203" pitchFamily="34" charset="0"/>
              </a:rPr>
              <a:t>(11.4% response rate)</a:t>
            </a:r>
          </a:p>
          <a:p>
            <a:endParaRPr lang="en-US" sz="2400" dirty="0">
              <a:solidFill>
                <a:schemeClr val="tx1">
                  <a:lumMod val="95000"/>
                  <a:lumOff val="5000"/>
                </a:schemeClr>
              </a:solidFill>
              <a:latin typeface="Gill Sans MT" panose="020B0502020104020203" pitchFamily="34" charset="0"/>
            </a:endParaRPr>
          </a:p>
          <a:p>
            <a:pPr marL="1097280" lvl="3" indent="-288920">
              <a:buNone/>
            </a:pPr>
            <a:r>
              <a:rPr lang="en-US" sz="2600" dirty="0" smtClean="0">
                <a:solidFill>
                  <a:schemeClr val="tx1">
                    <a:lumMod val="95000"/>
                    <a:lumOff val="5000"/>
                  </a:schemeClr>
                </a:solidFill>
                <a:latin typeface="Gill Sans MT" panose="020B0502020104020203" pitchFamily="34" charset="0"/>
              </a:rPr>
              <a:t>(</a:t>
            </a:r>
            <a:r>
              <a:rPr lang="en-US" sz="2600" dirty="0">
                <a:solidFill>
                  <a:schemeClr val="tx1">
                    <a:lumMod val="95000"/>
                    <a:lumOff val="5000"/>
                  </a:schemeClr>
                </a:solidFill>
                <a:latin typeface="Gill Sans MT" panose="020B0502020104020203" pitchFamily="34" charset="0"/>
              </a:rPr>
              <a:t>7) Schools</a:t>
            </a:r>
          </a:p>
          <a:p>
            <a:pPr marL="1097280" lvl="3" indent="-288920">
              <a:buNone/>
            </a:pPr>
            <a:r>
              <a:rPr lang="en-US" sz="2600" dirty="0" smtClean="0">
                <a:solidFill>
                  <a:schemeClr val="tx1">
                    <a:lumMod val="95000"/>
                    <a:lumOff val="5000"/>
                  </a:schemeClr>
                </a:solidFill>
                <a:latin typeface="Gill Sans MT" panose="020B0502020104020203" pitchFamily="34" charset="0"/>
              </a:rPr>
              <a:t>(</a:t>
            </a:r>
            <a:r>
              <a:rPr lang="en-US" sz="2600" dirty="0">
                <a:solidFill>
                  <a:schemeClr val="tx1">
                    <a:lumMod val="95000"/>
                    <a:lumOff val="5000"/>
                  </a:schemeClr>
                </a:solidFill>
                <a:latin typeface="Gill Sans MT" panose="020B0502020104020203" pitchFamily="34" charset="0"/>
              </a:rPr>
              <a:t>6) Faith-Based Organizations</a:t>
            </a:r>
          </a:p>
          <a:p>
            <a:pPr marL="1097280" lvl="3" indent="-288920">
              <a:buNone/>
            </a:pPr>
            <a:r>
              <a:rPr lang="en-US" sz="2600" dirty="0" smtClean="0">
                <a:solidFill>
                  <a:schemeClr val="tx1">
                    <a:lumMod val="95000"/>
                    <a:lumOff val="5000"/>
                  </a:schemeClr>
                </a:solidFill>
                <a:latin typeface="Gill Sans MT" panose="020B0502020104020203" pitchFamily="34" charset="0"/>
              </a:rPr>
              <a:t>(</a:t>
            </a:r>
            <a:r>
              <a:rPr lang="en-US" sz="2600" dirty="0">
                <a:solidFill>
                  <a:schemeClr val="tx1">
                    <a:lumMod val="95000"/>
                    <a:lumOff val="5000"/>
                  </a:schemeClr>
                </a:solidFill>
                <a:latin typeface="Gill Sans MT" panose="020B0502020104020203" pitchFamily="34" charset="0"/>
              </a:rPr>
              <a:t>18) Community Organizations</a:t>
            </a:r>
          </a:p>
          <a:p>
            <a:pPr marL="1097280" lvl="3" indent="-288920">
              <a:buNone/>
            </a:pPr>
            <a:r>
              <a:rPr lang="en-US" sz="2600" dirty="0" smtClean="0">
                <a:solidFill>
                  <a:schemeClr val="tx1">
                    <a:lumMod val="95000"/>
                    <a:lumOff val="5000"/>
                  </a:schemeClr>
                </a:solidFill>
                <a:latin typeface="Gill Sans MT" panose="020B0502020104020203" pitchFamily="34" charset="0"/>
              </a:rPr>
              <a:t>(</a:t>
            </a:r>
            <a:r>
              <a:rPr lang="en-US" sz="2600" dirty="0">
                <a:solidFill>
                  <a:schemeClr val="tx1">
                    <a:lumMod val="95000"/>
                    <a:lumOff val="5000"/>
                  </a:schemeClr>
                </a:solidFill>
                <a:latin typeface="Gill Sans MT" panose="020B0502020104020203" pitchFamily="34" charset="0"/>
              </a:rPr>
              <a:t>10) Social Services</a:t>
            </a:r>
          </a:p>
          <a:p>
            <a:pPr marL="1097280" lvl="3" indent="-288920">
              <a:buNone/>
            </a:pPr>
            <a:r>
              <a:rPr lang="en-US" sz="2600" dirty="0" smtClean="0">
                <a:solidFill>
                  <a:schemeClr val="tx1">
                    <a:lumMod val="95000"/>
                    <a:lumOff val="5000"/>
                  </a:schemeClr>
                </a:solidFill>
                <a:latin typeface="Gill Sans MT" panose="020B0502020104020203" pitchFamily="34" charset="0"/>
              </a:rPr>
              <a:t>(</a:t>
            </a:r>
            <a:r>
              <a:rPr lang="en-US" sz="2600" dirty="0">
                <a:solidFill>
                  <a:schemeClr val="tx1">
                    <a:lumMod val="95000"/>
                    <a:lumOff val="5000"/>
                  </a:schemeClr>
                </a:solidFill>
                <a:latin typeface="Gill Sans MT" panose="020B0502020104020203" pitchFamily="34" charset="0"/>
              </a:rPr>
              <a:t>4) Senior Serving Organizations</a:t>
            </a:r>
          </a:p>
          <a:p>
            <a:pPr marL="1097280" lvl="3" indent="-288920">
              <a:buNone/>
            </a:pPr>
            <a:r>
              <a:rPr lang="en-US" sz="2600" dirty="0" smtClean="0">
                <a:solidFill>
                  <a:schemeClr val="tx1">
                    <a:lumMod val="95000"/>
                    <a:lumOff val="5000"/>
                  </a:schemeClr>
                </a:solidFill>
                <a:latin typeface="Gill Sans MT" panose="020B0502020104020203" pitchFamily="34" charset="0"/>
              </a:rPr>
              <a:t>(</a:t>
            </a:r>
            <a:r>
              <a:rPr lang="en-US" sz="2600" dirty="0">
                <a:solidFill>
                  <a:schemeClr val="tx1">
                    <a:lumMod val="95000"/>
                    <a:lumOff val="5000"/>
                  </a:schemeClr>
                </a:solidFill>
                <a:latin typeface="Gill Sans MT" panose="020B0502020104020203" pitchFamily="34" charset="0"/>
              </a:rPr>
              <a:t>6) Youth Serving Organizations</a:t>
            </a:r>
          </a:p>
          <a:p>
            <a:pPr marL="1097280" lvl="3" indent="-288920">
              <a:buNone/>
            </a:pPr>
            <a:r>
              <a:rPr lang="en-US" sz="2600" dirty="0" smtClean="0">
                <a:solidFill>
                  <a:schemeClr val="tx1">
                    <a:lumMod val="95000"/>
                    <a:lumOff val="5000"/>
                  </a:schemeClr>
                </a:solidFill>
                <a:latin typeface="Gill Sans MT" panose="020B0502020104020203" pitchFamily="34" charset="0"/>
              </a:rPr>
              <a:t>(</a:t>
            </a:r>
            <a:r>
              <a:rPr lang="en-US" sz="2600" dirty="0">
                <a:solidFill>
                  <a:schemeClr val="tx1">
                    <a:lumMod val="95000"/>
                    <a:lumOff val="5000"/>
                  </a:schemeClr>
                </a:solidFill>
                <a:latin typeface="Gill Sans MT" panose="020B0502020104020203" pitchFamily="34" charset="0"/>
              </a:rPr>
              <a:t>6) Not Specified</a:t>
            </a:r>
          </a:p>
          <a:p>
            <a:endParaRPr lang="en-US" dirty="0"/>
          </a:p>
        </p:txBody>
      </p:sp>
      <p:sp>
        <p:nvSpPr>
          <p:cNvPr id="3" name="Title 2"/>
          <p:cNvSpPr>
            <a:spLocks noGrp="1"/>
          </p:cNvSpPr>
          <p:nvPr>
            <p:ph type="title"/>
          </p:nvPr>
        </p:nvSpPr>
        <p:spPr>
          <a:xfrm>
            <a:off x="2176" y="8709"/>
            <a:ext cx="9141823" cy="914400"/>
          </a:xfrm>
        </p:spPr>
        <p:txBody>
          <a:bodyPr/>
          <a:lstStyle/>
          <a:p>
            <a:pPr algn="ctr"/>
            <a:r>
              <a:rPr lang="en-US" dirty="0" smtClean="0"/>
              <a:t>Community Needs Assessment</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1981200"/>
            <a:ext cx="2266950" cy="4030133"/>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25000" b="25000"/>
          <a:stretch/>
        </p:blipFill>
        <p:spPr>
          <a:xfrm>
            <a:off x="1143000" y="4648200"/>
            <a:ext cx="4876800" cy="1828800"/>
          </a:xfrm>
          <a:prstGeom prst="rect">
            <a:avLst/>
          </a:prstGeom>
        </p:spPr>
      </p:pic>
    </p:spTree>
    <p:extLst>
      <p:ext uri="{BB962C8B-B14F-4D97-AF65-F5344CB8AC3E}">
        <p14:creationId xmlns:p14="http://schemas.microsoft.com/office/powerpoint/2010/main" val="38916136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4977</TotalTime>
  <Words>1319</Words>
  <Application>Microsoft Office PowerPoint</Application>
  <PresentationFormat>On-screen Show (4:3)</PresentationFormat>
  <Paragraphs>176</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Gill Sans MT</vt:lpstr>
      <vt:lpstr>Symbol</vt:lpstr>
      <vt:lpstr>Wingdings</vt:lpstr>
      <vt:lpstr>Elemental</vt:lpstr>
      <vt:lpstr>Raising Your Communities Voice!</vt:lpstr>
      <vt:lpstr>Workshop Overview</vt:lpstr>
      <vt:lpstr>But first…..</vt:lpstr>
      <vt:lpstr>PowerPoint Presentation</vt:lpstr>
      <vt:lpstr>PowerPoint Presentation</vt:lpstr>
      <vt:lpstr>Goals for the Community Needs Assessment</vt:lpstr>
      <vt:lpstr>Process</vt:lpstr>
      <vt:lpstr>PowerPoint Presentation</vt:lpstr>
      <vt:lpstr>Community Needs Assessment</vt:lpstr>
      <vt:lpstr>Database snapshot</vt:lpstr>
      <vt:lpstr>Results</vt:lpstr>
      <vt:lpstr>Which activities would you or your organization be most likely to participate in? Check all that apply:</vt:lpstr>
      <vt:lpstr>If interested in Naturalist Led Programs, which activities would you or your group like to participate in? Check all that apply:</vt:lpstr>
      <vt:lpstr>PowerPoint Presentation</vt:lpstr>
      <vt:lpstr>PowerPoint Presentation</vt:lpstr>
      <vt:lpstr>Recommendations </vt:lpstr>
      <vt:lpstr>Tidewater Service Area Community Needs Assessment</vt:lpstr>
      <vt:lpstr>PowerPoint Presentation</vt:lpstr>
      <vt:lpstr>PowerPoint Presentation</vt:lpstr>
      <vt:lpstr>Community Needs Assessment Results</vt:lpstr>
      <vt:lpstr>New Program in 2013:                                         Teen After School Biking</vt:lpstr>
      <vt:lpstr>Teen Afterschool Biking</vt:lpstr>
      <vt:lpstr>Scenarios</vt:lpstr>
      <vt:lpstr>Key Questions When Planning Your Needs Assessment</vt:lpstr>
      <vt:lpstr>Conclusions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helpdesk</dc:creator>
  <cp:lastModifiedBy>Jaimee Rizzotti</cp:lastModifiedBy>
  <cp:revision>116</cp:revision>
  <cp:lastPrinted>2017-03-30T21:27:43Z</cp:lastPrinted>
  <dcterms:created xsi:type="dcterms:W3CDTF">2014-04-08T17:29:20Z</dcterms:created>
  <dcterms:modified xsi:type="dcterms:W3CDTF">2017-04-01T00:45:02Z</dcterms:modified>
</cp:coreProperties>
</file>