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4"/>
  </p:notesMasterIdLst>
  <p:sldIdLst>
    <p:sldId id="323" r:id="rId2"/>
    <p:sldId id="256" r:id="rId3"/>
    <p:sldId id="274" r:id="rId4"/>
    <p:sldId id="301" r:id="rId5"/>
    <p:sldId id="277" r:id="rId6"/>
    <p:sldId id="278" r:id="rId7"/>
    <p:sldId id="305" r:id="rId8"/>
    <p:sldId id="279" r:id="rId9"/>
    <p:sldId id="259" r:id="rId10"/>
    <p:sldId id="267" r:id="rId11"/>
    <p:sldId id="268" r:id="rId12"/>
    <p:sldId id="269" r:id="rId13"/>
    <p:sldId id="307" r:id="rId14"/>
    <p:sldId id="308" r:id="rId15"/>
    <p:sldId id="309" r:id="rId16"/>
    <p:sldId id="310" r:id="rId17"/>
    <p:sldId id="311" r:id="rId18"/>
    <p:sldId id="312" r:id="rId19"/>
    <p:sldId id="313" r:id="rId20"/>
    <p:sldId id="314" r:id="rId21"/>
    <p:sldId id="315" r:id="rId22"/>
    <p:sldId id="306" r:id="rId23"/>
    <p:sldId id="316" r:id="rId24"/>
    <p:sldId id="263" r:id="rId25"/>
    <p:sldId id="320" r:id="rId26"/>
    <p:sldId id="319" r:id="rId27"/>
    <p:sldId id="321" r:id="rId28"/>
    <p:sldId id="322" r:id="rId29"/>
    <p:sldId id="317" r:id="rId30"/>
    <p:sldId id="264" r:id="rId31"/>
    <p:sldId id="282" r:id="rId32"/>
    <p:sldId id="290"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569" autoAdjust="0"/>
    <p:restoredTop sz="94660"/>
  </p:normalViewPr>
  <p:slideViewPr>
    <p:cSldViewPr>
      <p:cViewPr varScale="1">
        <p:scale>
          <a:sx n="58" d="100"/>
          <a:sy n="58" d="100"/>
        </p:scale>
        <p:origin x="67" y="221"/>
      </p:cViewPr>
      <p:guideLst>
        <p:guide orient="horz" pos="2160"/>
        <p:guide pos="2880"/>
      </p:guideLst>
    </p:cSldViewPr>
  </p:slideViewPr>
  <p:notesTextViewPr>
    <p:cViewPr>
      <p:scale>
        <a:sx n="100" d="100"/>
        <a:sy n="100" d="100"/>
      </p:scale>
      <p:origin x="0" y="0"/>
    </p:cViewPr>
  </p:notesTextViewPr>
  <p:notesViewPr>
    <p:cSldViewPr>
      <p:cViewPr varScale="1">
        <p:scale>
          <a:sx n="53" d="100"/>
          <a:sy n="53" d="100"/>
        </p:scale>
        <p:origin x="-2256" y="-5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B08C840-3623-4AD1-91AE-213567531020}" type="datetimeFigureOut">
              <a:rPr lang="en-US" smtClean="0"/>
              <a:pPr/>
              <a:t>3/30/2017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DDB6520-2D53-4D34-893D-3D4FAC26518D}" type="slidenum">
              <a:rPr lang="en-US" smtClean="0"/>
              <a:pPr/>
              <a:t>‹#›</a:t>
            </a:fld>
            <a:endParaRPr lang="en-US"/>
          </a:p>
        </p:txBody>
      </p:sp>
    </p:spTree>
    <p:extLst>
      <p:ext uri="{BB962C8B-B14F-4D97-AF65-F5344CB8AC3E}">
        <p14:creationId xmlns:p14="http://schemas.microsoft.com/office/powerpoint/2010/main" val="37279924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DDB6520-2D53-4D34-893D-3D4FAC26518D}" type="slidenum">
              <a:rPr lang="en-US" smtClean="0"/>
              <a:pPr/>
              <a:t>1</a:t>
            </a:fld>
            <a:endParaRPr lang="en-US"/>
          </a:p>
        </p:txBody>
      </p:sp>
    </p:spTree>
    <p:extLst>
      <p:ext uri="{BB962C8B-B14F-4D97-AF65-F5344CB8AC3E}">
        <p14:creationId xmlns:p14="http://schemas.microsoft.com/office/powerpoint/2010/main" val="10808379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goal for education is to utilize Next Generation Science standards-based</a:t>
            </a:r>
            <a:r>
              <a:rPr lang="en-US" baseline="0" dirty="0" smtClean="0"/>
              <a:t> curriculum, natural resource and fire-related hands-on experiences with new methods.  All this helps foster an arena of stewardship for the land.</a:t>
            </a:r>
            <a:endParaRPr lang="en-US" dirty="0"/>
          </a:p>
        </p:txBody>
      </p:sp>
      <p:sp>
        <p:nvSpPr>
          <p:cNvPr id="4" name="Slide Number Placeholder 3"/>
          <p:cNvSpPr>
            <a:spLocks noGrp="1"/>
          </p:cNvSpPr>
          <p:nvPr>
            <p:ph type="sldNum" sz="quarter" idx="10"/>
          </p:nvPr>
        </p:nvSpPr>
        <p:spPr/>
        <p:txBody>
          <a:bodyPr/>
          <a:lstStyle/>
          <a:p>
            <a:fld id="{3DDB6520-2D53-4D34-893D-3D4FAC26518D}" type="slidenum">
              <a:rPr lang="en-US" smtClean="0"/>
              <a:pPr/>
              <a:t>10</a:t>
            </a:fld>
            <a:endParaRPr lang="en-US"/>
          </a:p>
        </p:txBody>
      </p:sp>
    </p:spTree>
    <p:extLst>
      <p:ext uri="{BB962C8B-B14F-4D97-AF65-F5344CB8AC3E}">
        <p14:creationId xmlns:p14="http://schemas.microsoft.com/office/powerpoint/2010/main" val="26715501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Our operating plan identifies</a:t>
            </a:r>
            <a:r>
              <a:rPr lang="en-US" baseline="0" dirty="0" smtClean="0"/>
              <a:t> specific restoration activities for partnership.  These are just a few examples of projects that our students have become involved in.</a:t>
            </a:r>
            <a:endParaRPr lang="en-US" dirty="0"/>
          </a:p>
        </p:txBody>
      </p:sp>
      <p:sp>
        <p:nvSpPr>
          <p:cNvPr id="4" name="Slide Number Placeholder 3"/>
          <p:cNvSpPr>
            <a:spLocks noGrp="1"/>
          </p:cNvSpPr>
          <p:nvPr>
            <p:ph type="sldNum" sz="quarter" idx="10"/>
          </p:nvPr>
        </p:nvSpPr>
        <p:spPr/>
        <p:txBody>
          <a:bodyPr/>
          <a:lstStyle/>
          <a:p>
            <a:fld id="{3DDB6520-2D53-4D34-893D-3D4FAC26518D}" type="slidenum">
              <a:rPr lang="en-US" smtClean="0"/>
              <a:pPr/>
              <a:t>11</a:t>
            </a:fld>
            <a:endParaRPr lang="en-US"/>
          </a:p>
        </p:txBody>
      </p:sp>
    </p:spTree>
    <p:extLst>
      <p:ext uri="{BB962C8B-B14F-4D97-AF65-F5344CB8AC3E}">
        <p14:creationId xmlns:p14="http://schemas.microsoft.com/office/powerpoint/2010/main" val="33806874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Students are helping to restore and maintain trails in the Feather River</a:t>
            </a:r>
            <a:r>
              <a:rPr lang="en-US" baseline="0" dirty="0" smtClean="0"/>
              <a:t> Canyon</a:t>
            </a:r>
            <a:endParaRPr lang="en-US" dirty="0"/>
          </a:p>
        </p:txBody>
      </p:sp>
      <p:sp>
        <p:nvSpPr>
          <p:cNvPr id="4" name="Slide Number Placeholder 3"/>
          <p:cNvSpPr>
            <a:spLocks noGrp="1"/>
          </p:cNvSpPr>
          <p:nvPr>
            <p:ph type="sldNum" sz="quarter" idx="10"/>
          </p:nvPr>
        </p:nvSpPr>
        <p:spPr/>
        <p:txBody>
          <a:bodyPr/>
          <a:lstStyle/>
          <a:p>
            <a:fld id="{3DDB6520-2D53-4D34-893D-3D4FAC26518D}" type="slidenum">
              <a:rPr lang="en-US" smtClean="0"/>
              <a:pPr/>
              <a:t>12</a:t>
            </a:fld>
            <a:endParaRPr lang="en-US"/>
          </a:p>
        </p:txBody>
      </p:sp>
    </p:spTree>
    <p:extLst>
      <p:ext uri="{BB962C8B-B14F-4D97-AF65-F5344CB8AC3E}">
        <p14:creationId xmlns:p14="http://schemas.microsoft.com/office/powerpoint/2010/main" val="34770271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Students have done significant work in the </a:t>
            </a:r>
            <a:r>
              <a:rPr lang="en-US" dirty="0" err="1" smtClean="0"/>
              <a:t>Hallsted</a:t>
            </a:r>
            <a:r>
              <a:rPr lang="en-US" dirty="0" smtClean="0"/>
              <a:t> Campground (Rich Fire Restoration Project) such as constructing and installing fence (700 linear ft.), building</a:t>
            </a:r>
            <a:r>
              <a:rPr lang="en-US" baseline="0" dirty="0" smtClean="0"/>
              <a:t> and installing site markers, installing campfire rings and lantern post, planting native plants and installing drip line for same.</a:t>
            </a:r>
            <a:endParaRPr lang="en-US" dirty="0"/>
          </a:p>
        </p:txBody>
      </p:sp>
      <p:sp>
        <p:nvSpPr>
          <p:cNvPr id="4" name="Slide Number Placeholder 3"/>
          <p:cNvSpPr>
            <a:spLocks noGrp="1"/>
          </p:cNvSpPr>
          <p:nvPr>
            <p:ph type="sldNum" sz="quarter" idx="10"/>
          </p:nvPr>
        </p:nvSpPr>
        <p:spPr/>
        <p:txBody>
          <a:bodyPr/>
          <a:lstStyle/>
          <a:p>
            <a:fld id="{3DDB6520-2D53-4D34-893D-3D4FAC26518D}" type="slidenum">
              <a:rPr lang="en-US" smtClean="0"/>
              <a:pPr/>
              <a:t>13</a:t>
            </a:fld>
            <a:endParaRPr lang="en-US"/>
          </a:p>
        </p:txBody>
      </p:sp>
    </p:spTree>
    <p:extLst>
      <p:ext uri="{BB962C8B-B14F-4D97-AF65-F5344CB8AC3E}">
        <p14:creationId xmlns:p14="http://schemas.microsoft.com/office/powerpoint/2010/main" val="41757716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Students are involved in the propagation of a rare, endemic</a:t>
            </a:r>
            <a:r>
              <a:rPr lang="en-US" baseline="0" dirty="0" smtClean="0"/>
              <a:t> plant Webber’s </a:t>
            </a:r>
            <a:r>
              <a:rPr lang="en-US" baseline="0" dirty="0" err="1" smtClean="0"/>
              <a:t>milkvetch</a:t>
            </a:r>
            <a:r>
              <a:rPr lang="en-US" baseline="0" dirty="0" smtClean="0"/>
              <a:t> or </a:t>
            </a:r>
            <a:r>
              <a:rPr lang="en-US" i="1" baseline="0" dirty="0" err="1" smtClean="0"/>
              <a:t>Astragalus</a:t>
            </a:r>
            <a:r>
              <a:rPr lang="en-US" i="1" baseline="0" dirty="0" smtClean="0"/>
              <a:t> </a:t>
            </a:r>
            <a:r>
              <a:rPr lang="en-US" i="1" baseline="0" dirty="0" err="1" smtClean="0"/>
              <a:t>webberi</a:t>
            </a:r>
            <a:r>
              <a:rPr lang="en-US" i="1" baseline="0" dirty="0" smtClean="0"/>
              <a:t>. </a:t>
            </a:r>
            <a:r>
              <a:rPr lang="en-US" i="0" baseline="0" dirty="0" smtClean="0"/>
              <a:t>They scarify and sow seed in Greenville High School’s Greenhouse (February), water and maintain plants during summer (senior project), and plant in autumn. This past October, students from Chester and Greenville High Schools helped our botanists plant.</a:t>
            </a:r>
            <a:endParaRPr lang="en-US" dirty="0"/>
          </a:p>
        </p:txBody>
      </p:sp>
      <p:sp>
        <p:nvSpPr>
          <p:cNvPr id="4" name="Slide Number Placeholder 3"/>
          <p:cNvSpPr>
            <a:spLocks noGrp="1"/>
          </p:cNvSpPr>
          <p:nvPr>
            <p:ph type="sldNum" sz="quarter" idx="10"/>
          </p:nvPr>
        </p:nvSpPr>
        <p:spPr/>
        <p:txBody>
          <a:bodyPr/>
          <a:lstStyle/>
          <a:p>
            <a:fld id="{3DDB6520-2D53-4D34-893D-3D4FAC26518D}" type="slidenum">
              <a:rPr lang="en-US" smtClean="0"/>
              <a:pPr/>
              <a:t>14</a:t>
            </a:fld>
            <a:endParaRPr lang="en-US"/>
          </a:p>
        </p:txBody>
      </p:sp>
    </p:spTree>
    <p:extLst>
      <p:ext uri="{BB962C8B-B14F-4D97-AF65-F5344CB8AC3E}">
        <p14:creationId xmlns:p14="http://schemas.microsoft.com/office/powerpoint/2010/main" val="28922013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Students have planted around</a:t>
            </a:r>
            <a:r>
              <a:rPr lang="en-US" baseline="0" dirty="0" smtClean="0"/>
              <a:t> a total of 4 acres of mixed conifer seedlings (several hundred). You can image that due to the steep nature of the canyon, we have some limitations on access.</a:t>
            </a:r>
            <a:endParaRPr lang="en-US" dirty="0"/>
          </a:p>
        </p:txBody>
      </p:sp>
      <p:sp>
        <p:nvSpPr>
          <p:cNvPr id="4" name="Slide Number Placeholder 3"/>
          <p:cNvSpPr>
            <a:spLocks noGrp="1"/>
          </p:cNvSpPr>
          <p:nvPr>
            <p:ph type="sldNum" sz="quarter" idx="10"/>
          </p:nvPr>
        </p:nvSpPr>
        <p:spPr/>
        <p:txBody>
          <a:bodyPr/>
          <a:lstStyle/>
          <a:p>
            <a:fld id="{3DDB6520-2D53-4D34-893D-3D4FAC26518D}" type="slidenum">
              <a:rPr lang="en-US" smtClean="0"/>
              <a:pPr/>
              <a:t>15</a:t>
            </a:fld>
            <a:endParaRPr lang="en-US"/>
          </a:p>
        </p:txBody>
      </p:sp>
    </p:spTree>
    <p:extLst>
      <p:ext uri="{BB962C8B-B14F-4D97-AF65-F5344CB8AC3E}">
        <p14:creationId xmlns:p14="http://schemas.microsoft.com/office/powerpoint/2010/main" val="3065181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Noxious weed busting has become</a:t>
            </a:r>
            <a:r>
              <a:rPr lang="en-US" baseline="0" dirty="0" smtClean="0"/>
              <a:t> a popular activity for middle-school aged students in a race of who can pull the biggest weed. Who thought pulling weeds could be so much fun!</a:t>
            </a:r>
            <a:endParaRPr lang="en-US" dirty="0"/>
          </a:p>
        </p:txBody>
      </p:sp>
      <p:sp>
        <p:nvSpPr>
          <p:cNvPr id="4" name="Slide Number Placeholder 3"/>
          <p:cNvSpPr>
            <a:spLocks noGrp="1"/>
          </p:cNvSpPr>
          <p:nvPr>
            <p:ph type="sldNum" sz="quarter" idx="10"/>
          </p:nvPr>
        </p:nvSpPr>
        <p:spPr/>
        <p:txBody>
          <a:bodyPr/>
          <a:lstStyle/>
          <a:p>
            <a:fld id="{3DDB6520-2D53-4D34-893D-3D4FAC26518D}" type="slidenum">
              <a:rPr lang="en-US" smtClean="0"/>
              <a:pPr/>
              <a:t>16</a:t>
            </a:fld>
            <a:endParaRPr lang="en-US"/>
          </a:p>
        </p:txBody>
      </p:sp>
    </p:spTree>
    <p:extLst>
      <p:ext uri="{BB962C8B-B14F-4D97-AF65-F5344CB8AC3E}">
        <p14:creationId xmlns:p14="http://schemas.microsoft.com/office/powerpoint/2010/main" val="32218473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Students learn about the importance of fuels reduction and how they can help protect their local communities in the </a:t>
            </a:r>
            <a:r>
              <a:rPr lang="en-US" dirty="0" err="1" smtClean="0"/>
              <a:t>wildland</a:t>
            </a:r>
            <a:r>
              <a:rPr lang="en-US" dirty="0" smtClean="0"/>
              <a:t> urban interface. They learn the importance and</a:t>
            </a:r>
            <a:r>
              <a:rPr lang="en-US" baseline="0" dirty="0" smtClean="0"/>
              <a:t> role that fire plays in maintaining forest health. They learn about which trees can be thinned versus larger diameter trees that might be suitable for wildlife habitat. And as our fire ecologist says, they’re learning to “save the world from fiery doom!”</a:t>
            </a:r>
            <a:endParaRPr lang="en-US" dirty="0"/>
          </a:p>
        </p:txBody>
      </p:sp>
      <p:sp>
        <p:nvSpPr>
          <p:cNvPr id="4" name="Slide Number Placeholder 3"/>
          <p:cNvSpPr>
            <a:spLocks noGrp="1"/>
          </p:cNvSpPr>
          <p:nvPr>
            <p:ph type="sldNum" sz="quarter" idx="10"/>
          </p:nvPr>
        </p:nvSpPr>
        <p:spPr/>
        <p:txBody>
          <a:bodyPr/>
          <a:lstStyle/>
          <a:p>
            <a:fld id="{3DDB6520-2D53-4D34-893D-3D4FAC26518D}" type="slidenum">
              <a:rPr lang="en-US" smtClean="0"/>
              <a:pPr/>
              <a:t>17</a:t>
            </a:fld>
            <a:endParaRPr lang="en-US"/>
          </a:p>
        </p:txBody>
      </p:sp>
    </p:spTree>
    <p:extLst>
      <p:ext uri="{BB962C8B-B14F-4D97-AF65-F5344CB8AC3E}">
        <p14:creationId xmlns:p14="http://schemas.microsoft.com/office/powerpoint/2010/main" val="35513076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Participation</a:t>
            </a:r>
            <a:r>
              <a:rPr lang="en-US" baseline="0" dirty="0" smtClean="0"/>
              <a:t> in carnivore surveys is quite popular with high school students as they learn about canopy cover, target species, preparing bait, setting camera stations, and monitoring for results. They also help prepare the wildlife monitoring reports.</a:t>
            </a:r>
            <a:endParaRPr lang="en-US" dirty="0"/>
          </a:p>
        </p:txBody>
      </p:sp>
      <p:sp>
        <p:nvSpPr>
          <p:cNvPr id="4" name="Slide Number Placeholder 3"/>
          <p:cNvSpPr>
            <a:spLocks noGrp="1"/>
          </p:cNvSpPr>
          <p:nvPr>
            <p:ph type="sldNum" sz="quarter" idx="10"/>
          </p:nvPr>
        </p:nvSpPr>
        <p:spPr/>
        <p:txBody>
          <a:bodyPr/>
          <a:lstStyle/>
          <a:p>
            <a:fld id="{3DDB6520-2D53-4D34-893D-3D4FAC26518D}" type="slidenum">
              <a:rPr lang="en-US" smtClean="0"/>
              <a:pPr/>
              <a:t>18</a:t>
            </a:fld>
            <a:endParaRPr lang="en-US"/>
          </a:p>
        </p:txBody>
      </p:sp>
    </p:spTree>
    <p:extLst>
      <p:ext uri="{BB962C8B-B14F-4D97-AF65-F5344CB8AC3E}">
        <p14:creationId xmlns:p14="http://schemas.microsoft.com/office/powerpoint/2010/main" val="41440845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Songbird nesting boxes are build by the construction technology</a:t>
            </a:r>
            <a:r>
              <a:rPr lang="en-US" baseline="0" dirty="0" smtClean="0"/>
              <a:t> classes at Chester and Greenville High Schools. Then they’re set out in suitable habitat; students return to monitor for species.</a:t>
            </a:r>
            <a:endParaRPr lang="en-US" dirty="0"/>
          </a:p>
        </p:txBody>
      </p:sp>
      <p:sp>
        <p:nvSpPr>
          <p:cNvPr id="4" name="Slide Number Placeholder 3"/>
          <p:cNvSpPr>
            <a:spLocks noGrp="1"/>
          </p:cNvSpPr>
          <p:nvPr>
            <p:ph type="sldNum" sz="quarter" idx="10"/>
          </p:nvPr>
        </p:nvSpPr>
        <p:spPr/>
        <p:txBody>
          <a:bodyPr/>
          <a:lstStyle/>
          <a:p>
            <a:fld id="{3DDB6520-2D53-4D34-893D-3D4FAC26518D}" type="slidenum">
              <a:rPr lang="en-US" smtClean="0"/>
              <a:pPr/>
              <a:t>19</a:t>
            </a:fld>
            <a:endParaRPr lang="en-US"/>
          </a:p>
        </p:txBody>
      </p:sp>
    </p:spTree>
    <p:extLst>
      <p:ext uri="{BB962C8B-B14F-4D97-AF65-F5344CB8AC3E}">
        <p14:creationId xmlns:p14="http://schemas.microsoft.com/office/powerpoint/2010/main" val="4000530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Good morning and thank you for the opportunity to be here today to present a brief introduction to the Plumas</a:t>
            </a:r>
            <a:r>
              <a:rPr lang="en-US" baseline="0" dirty="0" smtClean="0"/>
              <a:t> Unified School District and Lassen &amp; Plumas NF’s </a:t>
            </a:r>
            <a:r>
              <a:rPr lang="en-US" baseline="0" dirty="0" err="1" smtClean="0"/>
              <a:t>Storrie</a:t>
            </a:r>
            <a:r>
              <a:rPr lang="en-US" baseline="0" dirty="0" smtClean="0"/>
              <a:t> Fire Restoration Agreement, where we are committed to inspiring stewardship through collaboration, education, and restoration as partners.</a:t>
            </a:r>
            <a:endParaRPr lang="en-US" dirty="0"/>
          </a:p>
        </p:txBody>
      </p:sp>
      <p:sp>
        <p:nvSpPr>
          <p:cNvPr id="4" name="Slide Number Placeholder 3"/>
          <p:cNvSpPr>
            <a:spLocks noGrp="1"/>
          </p:cNvSpPr>
          <p:nvPr>
            <p:ph type="sldNum" sz="quarter" idx="10"/>
          </p:nvPr>
        </p:nvSpPr>
        <p:spPr/>
        <p:txBody>
          <a:bodyPr/>
          <a:lstStyle/>
          <a:p>
            <a:fld id="{3DDB6520-2D53-4D34-893D-3D4FAC26518D}" type="slidenum">
              <a:rPr lang="en-US" smtClean="0"/>
              <a:pPr/>
              <a:t>2</a:t>
            </a:fld>
            <a:endParaRPr lang="en-US"/>
          </a:p>
        </p:txBody>
      </p:sp>
    </p:spTree>
    <p:extLst>
      <p:ext uri="{BB962C8B-B14F-4D97-AF65-F5344CB8AC3E}">
        <p14:creationId xmlns:p14="http://schemas.microsoft.com/office/powerpoint/2010/main" val="4144847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Even middle-school</a:t>
            </a:r>
            <a:r>
              <a:rPr lang="en-US" baseline="0" dirty="0" smtClean="0"/>
              <a:t> students still enjoy getting their hands in the dirt (gloved, of course). They planted about 100 native species at </a:t>
            </a:r>
            <a:r>
              <a:rPr lang="en-US" baseline="0" dirty="0" err="1" smtClean="0"/>
              <a:t>Hallsted</a:t>
            </a:r>
            <a:r>
              <a:rPr lang="en-US" baseline="0" dirty="0" smtClean="0"/>
              <a:t> Campground (Dogwood, </a:t>
            </a:r>
            <a:endParaRPr lang="en-US" dirty="0"/>
          </a:p>
        </p:txBody>
      </p:sp>
      <p:sp>
        <p:nvSpPr>
          <p:cNvPr id="4" name="Slide Number Placeholder 3"/>
          <p:cNvSpPr>
            <a:spLocks noGrp="1"/>
          </p:cNvSpPr>
          <p:nvPr>
            <p:ph type="sldNum" sz="quarter" idx="10"/>
          </p:nvPr>
        </p:nvSpPr>
        <p:spPr/>
        <p:txBody>
          <a:bodyPr/>
          <a:lstStyle/>
          <a:p>
            <a:fld id="{3DDB6520-2D53-4D34-893D-3D4FAC26518D}" type="slidenum">
              <a:rPr lang="en-US" smtClean="0"/>
              <a:pPr/>
              <a:t>20</a:t>
            </a:fld>
            <a:endParaRPr lang="en-US"/>
          </a:p>
        </p:txBody>
      </p:sp>
    </p:spTree>
    <p:extLst>
      <p:ext uri="{BB962C8B-B14F-4D97-AF65-F5344CB8AC3E}">
        <p14:creationId xmlns:p14="http://schemas.microsoft.com/office/powerpoint/2010/main" val="22887212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One class in particular</a:t>
            </a:r>
            <a:r>
              <a:rPr lang="en-US" baseline="0" dirty="0" smtClean="0"/>
              <a:t> is greatly inspiring students, fire science out of Portola High School. In late winter, students then take Basic 32 </a:t>
            </a:r>
            <a:r>
              <a:rPr lang="en-US" baseline="0" dirty="0" err="1" smtClean="0"/>
              <a:t>wildland</a:t>
            </a:r>
            <a:r>
              <a:rPr lang="en-US" baseline="0" dirty="0" smtClean="0"/>
              <a:t> firefighting, participate in a field exercise along with </a:t>
            </a:r>
            <a:r>
              <a:rPr lang="en-US" baseline="0" dirty="0" err="1" smtClean="0"/>
              <a:t>Beckwourth</a:t>
            </a:r>
            <a:r>
              <a:rPr lang="en-US" baseline="0" dirty="0" smtClean="0"/>
              <a:t> RD and </a:t>
            </a:r>
            <a:r>
              <a:rPr lang="en-US" baseline="0" dirty="0" err="1" smtClean="0"/>
              <a:t>Beckwourth</a:t>
            </a:r>
            <a:r>
              <a:rPr lang="en-US" baseline="0" dirty="0" smtClean="0"/>
              <a:t> FD. The simulation tests their knowledge and skills and they even deploy training shelters. We are most grateful to the </a:t>
            </a:r>
            <a:r>
              <a:rPr lang="en-US" baseline="0" dirty="0" err="1" smtClean="0"/>
              <a:t>Beckwourth</a:t>
            </a:r>
            <a:r>
              <a:rPr lang="en-US" baseline="0" dirty="0" smtClean="0"/>
              <a:t> Ranger District for their continued support. (share comment about students inspired to stay in school)</a:t>
            </a:r>
            <a:endParaRPr lang="en-US" dirty="0"/>
          </a:p>
        </p:txBody>
      </p:sp>
      <p:sp>
        <p:nvSpPr>
          <p:cNvPr id="4" name="Slide Number Placeholder 3"/>
          <p:cNvSpPr>
            <a:spLocks noGrp="1"/>
          </p:cNvSpPr>
          <p:nvPr>
            <p:ph type="sldNum" sz="quarter" idx="10"/>
          </p:nvPr>
        </p:nvSpPr>
        <p:spPr/>
        <p:txBody>
          <a:bodyPr/>
          <a:lstStyle/>
          <a:p>
            <a:fld id="{3DDB6520-2D53-4D34-893D-3D4FAC26518D}" type="slidenum">
              <a:rPr lang="en-US" smtClean="0"/>
              <a:pPr/>
              <a:t>21</a:t>
            </a:fld>
            <a:endParaRPr lang="en-US"/>
          </a:p>
        </p:txBody>
      </p:sp>
    </p:spTree>
    <p:extLst>
      <p:ext uri="{BB962C8B-B14F-4D97-AF65-F5344CB8AC3E}">
        <p14:creationId xmlns:p14="http://schemas.microsoft.com/office/powerpoint/2010/main" val="20439972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Students will share their experience through websites,</a:t>
            </a:r>
            <a:r>
              <a:rPr lang="en-US" baseline="0" dirty="0" smtClean="0"/>
              <a:t> interpretive exhibits and signs, podcasts, webcasts, and senior projects.</a:t>
            </a:r>
            <a:endParaRPr lang="en-US" dirty="0"/>
          </a:p>
        </p:txBody>
      </p:sp>
      <p:sp>
        <p:nvSpPr>
          <p:cNvPr id="4" name="Slide Number Placeholder 3"/>
          <p:cNvSpPr>
            <a:spLocks noGrp="1"/>
          </p:cNvSpPr>
          <p:nvPr>
            <p:ph type="sldNum" sz="quarter" idx="10"/>
          </p:nvPr>
        </p:nvSpPr>
        <p:spPr/>
        <p:txBody>
          <a:bodyPr/>
          <a:lstStyle/>
          <a:p>
            <a:fld id="{3DDB6520-2D53-4D34-893D-3D4FAC26518D}" type="slidenum">
              <a:rPr lang="en-US" smtClean="0"/>
              <a:pPr/>
              <a:t>22</a:t>
            </a:fld>
            <a:endParaRPr lang="en-US"/>
          </a:p>
        </p:txBody>
      </p:sp>
    </p:spTree>
    <p:extLst>
      <p:ext uri="{BB962C8B-B14F-4D97-AF65-F5344CB8AC3E}">
        <p14:creationId xmlns:p14="http://schemas.microsoft.com/office/powerpoint/2010/main" val="22282191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Quests are outdoor treasure hunts specifically geared to 4</a:t>
            </a:r>
            <a:r>
              <a:rPr lang="en-US" baseline="30000" dirty="0" smtClean="0"/>
              <a:t>th</a:t>
            </a:r>
            <a:r>
              <a:rPr lang="en-US" dirty="0" smtClean="0"/>
              <a:t>-5</a:t>
            </a:r>
            <a:r>
              <a:rPr lang="en-US" baseline="30000" dirty="0" smtClean="0"/>
              <a:t>th</a:t>
            </a:r>
            <a:r>
              <a:rPr lang="en-US" dirty="0" smtClean="0"/>
              <a:t> grade students. The Belden</a:t>
            </a:r>
            <a:r>
              <a:rPr lang="en-US" baseline="0" dirty="0" smtClean="0"/>
              <a:t> Quest focuses on canyon history; it is available at Belden Town Resort and on the PNF website. Quests are something for the entire community and for forest visitors to enjoy.</a:t>
            </a:r>
            <a:endParaRPr lang="en-US" dirty="0"/>
          </a:p>
        </p:txBody>
      </p:sp>
      <p:sp>
        <p:nvSpPr>
          <p:cNvPr id="4" name="Slide Number Placeholder 3"/>
          <p:cNvSpPr>
            <a:spLocks noGrp="1"/>
          </p:cNvSpPr>
          <p:nvPr>
            <p:ph type="sldNum" sz="quarter" idx="10"/>
          </p:nvPr>
        </p:nvSpPr>
        <p:spPr/>
        <p:txBody>
          <a:bodyPr/>
          <a:lstStyle/>
          <a:p>
            <a:fld id="{3DDB6520-2D53-4D34-893D-3D4FAC26518D}" type="slidenum">
              <a:rPr lang="en-US" smtClean="0"/>
              <a:pPr/>
              <a:t>23</a:t>
            </a:fld>
            <a:endParaRPr lang="en-US"/>
          </a:p>
        </p:txBody>
      </p:sp>
    </p:spTree>
    <p:extLst>
      <p:ext uri="{BB962C8B-B14F-4D97-AF65-F5344CB8AC3E}">
        <p14:creationId xmlns:p14="http://schemas.microsoft.com/office/powerpoint/2010/main" val="23603161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Our model integrates education and stewardship.  Our students have the opportunity for stewardship</a:t>
            </a:r>
            <a:r>
              <a:rPr lang="en-US" baseline="0" dirty="0" smtClean="0"/>
              <a:t> </a:t>
            </a:r>
            <a:r>
              <a:rPr lang="en-US" dirty="0" smtClean="0"/>
              <a:t>field trips, vocational training  </a:t>
            </a:r>
            <a:endParaRPr lang="en-US" dirty="0"/>
          </a:p>
        </p:txBody>
      </p:sp>
      <p:sp>
        <p:nvSpPr>
          <p:cNvPr id="4" name="Slide Number Placeholder 3"/>
          <p:cNvSpPr>
            <a:spLocks noGrp="1"/>
          </p:cNvSpPr>
          <p:nvPr>
            <p:ph type="sldNum" sz="quarter" idx="10"/>
          </p:nvPr>
        </p:nvSpPr>
        <p:spPr/>
        <p:txBody>
          <a:bodyPr/>
          <a:lstStyle/>
          <a:p>
            <a:fld id="{3DDB6520-2D53-4D34-893D-3D4FAC26518D}" type="slidenum">
              <a:rPr lang="en-US" smtClean="0"/>
              <a:pPr/>
              <a:t>24</a:t>
            </a:fld>
            <a:endParaRPr lang="en-US"/>
          </a:p>
        </p:txBody>
      </p:sp>
    </p:spTree>
    <p:extLst>
      <p:ext uri="{BB962C8B-B14F-4D97-AF65-F5344CB8AC3E}">
        <p14:creationId xmlns:p14="http://schemas.microsoft.com/office/powerpoint/2010/main" val="4233763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develop senior projects, participation in restoration projects and monitoring, contribute to public learning, and opportunities for teacher career development</a:t>
            </a:r>
            <a:endParaRPr lang="en-US" dirty="0"/>
          </a:p>
        </p:txBody>
      </p:sp>
      <p:sp>
        <p:nvSpPr>
          <p:cNvPr id="4" name="Slide Number Placeholder 3"/>
          <p:cNvSpPr>
            <a:spLocks noGrp="1"/>
          </p:cNvSpPr>
          <p:nvPr>
            <p:ph type="sldNum" sz="quarter" idx="10"/>
          </p:nvPr>
        </p:nvSpPr>
        <p:spPr/>
        <p:txBody>
          <a:bodyPr/>
          <a:lstStyle/>
          <a:p>
            <a:fld id="{3DDB6520-2D53-4D34-893D-3D4FAC26518D}" type="slidenum">
              <a:rPr lang="en-US" smtClean="0"/>
              <a:pPr/>
              <a:t>25</a:t>
            </a:fld>
            <a:endParaRPr lang="en-US"/>
          </a:p>
        </p:txBody>
      </p:sp>
    </p:spTree>
    <p:extLst>
      <p:ext uri="{BB962C8B-B14F-4D97-AF65-F5344CB8AC3E}">
        <p14:creationId xmlns:p14="http://schemas.microsoft.com/office/powerpoint/2010/main" val="1940303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Our student deliverables</a:t>
            </a:r>
            <a:r>
              <a:rPr lang="en-US" baseline="0" dirty="0" smtClean="0"/>
              <a:t> also help us meet our forest service targets</a:t>
            </a:r>
            <a:endParaRPr lang="en-US" dirty="0"/>
          </a:p>
        </p:txBody>
      </p:sp>
      <p:sp>
        <p:nvSpPr>
          <p:cNvPr id="4" name="Slide Number Placeholder 3"/>
          <p:cNvSpPr>
            <a:spLocks noGrp="1"/>
          </p:cNvSpPr>
          <p:nvPr>
            <p:ph type="sldNum" sz="quarter" idx="10"/>
          </p:nvPr>
        </p:nvSpPr>
        <p:spPr/>
        <p:txBody>
          <a:bodyPr/>
          <a:lstStyle/>
          <a:p>
            <a:fld id="{3DDB6520-2D53-4D34-893D-3D4FAC26518D}" type="slidenum">
              <a:rPr lang="en-US" smtClean="0"/>
              <a:pPr/>
              <a:t>26</a:t>
            </a:fld>
            <a:endParaRPr lang="en-US"/>
          </a:p>
        </p:txBody>
      </p:sp>
    </p:spTree>
    <p:extLst>
      <p:ext uri="{BB962C8B-B14F-4D97-AF65-F5344CB8AC3E}">
        <p14:creationId xmlns:p14="http://schemas.microsoft.com/office/powerpoint/2010/main" val="19611231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Our student deliverables</a:t>
            </a:r>
            <a:r>
              <a:rPr lang="en-US" baseline="0" dirty="0" smtClean="0"/>
              <a:t> also help us meet our forest service targets</a:t>
            </a:r>
            <a:endParaRPr lang="en-US" dirty="0"/>
          </a:p>
        </p:txBody>
      </p:sp>
      <p:sp>
        <p:nvSpPr>
          <p:cNvPr id="4" name="Slide Number Placeholder 3"/>
          <p:cNvSpPr>
            <a:spLocks noGrp="1"/>
          </p:cNvSpPr>
          <p:nvPr>
            <p:ph type="sldNum" sz="quarter" idx="10"/>
          </p:nvPr>
        </p:nvSpPr>
        <p:spPr/>
        <p:txBody>
          <a:bodyPr/>
          <a:lstStyle/>
          <a:p>
            <a:fld id="{3DDB6520-2D53-4D34-893D-3D4FAC26518D}" type="slidenum">
              <a:rPr lang="en-US" smtClean="0"/>
              <a:pPr/>
              <a:t>27</a:t>
            </a:fld>
            <a:endParaRPr lang="en-US"/>
          </a:p>
        </p:txBody>
      </p:sp>
    </p:spTree>
    <p:extLst>
      <p:ext uri="{BB962C8B-B14F-4D97-AF65-F5344CB8AC3E}">
        <p14:creationId xmlns:p14="http://schemas.microsoft.com/office/powerpoint/2010/main" val="11458471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Our student deliverables</a:t>
            </a:r>
            <a:r>
              <a:rPr lang="en-US" baseline="0" dirty="0" smtClean="0"/>
              <a:t> also help us meet our forest service targets</a:t>
            </a:r>
            <a:endParaRPr lang="en-US" dirty="0"/>
          </a:p>
        </p:txBody>
      </p:sp>
      <p:sp>
        <p:nvSpPr>
          <p:cNvPr id="4" name="Slide Number Placeholder 3"/>
          <p:cNvSpPr>
            <a:spLocks noGrp="1"/>
          </p:cNvSpPr>
          <p:nvPr>
            <p:ph type="sldNum" sz="quarter" idx="10"/>
          </p:nvPr>
        </p:nvSpPr>
        <p:spPr/>
        <p:txBody>
          <a:bodyPr/>
          <a:lstStyle/>
          <a:p>
            <a:fld id="{3DDB6520-2D53-4D34-893D-3D4FAC26518D}" type="slidenum">
              <a:rPr lang="en-US" smtClean="0"/>
              <a:pPr/>
              <a:t>28</a:t>
            </a:fld>
            <a:endParaRPr lang="en-US"/>
          </a:p>
        </p:txBody>
      </p:sp>
    </p:spTree>
    <p:extLst>
      <p:ext uri="{BB962C8B-B14F-4D97-AF65-F5344CB8AC3E}">
        <p14:creationId xmlns:p14="http://schemas.microsoft.com/office/powerpoint/2010/main" val="41964715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Teacher workshops provide an opportunity for in-depth learning from our resource</a:t>
            </a:r>
            <a:r>
              <a:rPr lang="en-US" baseline="0" dirty="0" smtClean="0"/>
              <a:t> specialists and learn how to apply academic learning in the classroom to the outdoors.</a:t>
            </a:r>
            <a:endParaRPr lang="en-US" dirty="0"/>
          </a:p>
        </p:txBody>
      </p:sp>
      <p:sp>
        <p:nvSpPr>
          <p:cNvPr id="4" name="Slide Number Placeholder 3"/>
          <p:cNvSpPr>
            <a:spLocks noGrp="1"/>
          </p:cNvSpPr>
          <p:nvPr>
            <p:ph type="sldNum" sz="quarter" idx="10"/>
          </p:nvPr>
        </p:nvSpPr>
        <p:spPr/>
        <p:txBody>
          <a:bodyPr/>
          <a:lstStyle/>
          <a:p>
            <a:fld id="{3DDB6520-2D53-4D34-893D-3D4FAC26518D}" type="slidenum">
              <a:rPr lang="en-US" smtClean="0"/>
              <a:pPr/>
              <a:t>29</a:t>
            </a:fld>
            <a:endParaRPr lang="en-US"/>
          </a:p>
        </p:txBody>
      </p:sp>
    </p:spTree>
    <p:extLst>
      <p:ext uri="{BB962C8B-B14F-4D97-AF65-F5344CB8AC3E}">
        <p14:creationId xmlns:p14="http://schemas.microsoft.com/office/powerpoint/2010/main" val="40012330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Our forests created a restoration strategy consistent with the legal findings.  Paralleling</a:t>
            </a:r>
            <a:r>
              <a:rPr lang="en-US" baseline="0" dirty="0" smtClean="0"/>
              <a:t> our Forest Service mission, we are to improve, protect, and rehabilitate areas on both forests as a result of the </a:t>
            </a:r>
            <a:r>
              <a:rPr lang="en-US" baseline="0" dirty="0" err="1" smtClean="0"/>
              <a:t>Storrie</a:t>
            </a:r>
            <a:r>
              <a:rPr lang="en-US" baseline="0" dirty="0" smtClean="0"/>
              <a:t> Fire.</a:t>
            </a:r>
            <a:endParaRPr lang="en-US" dirty="0"/>
          </a:p>
        </p:txBody>
      </p:sp>
      <p:sp>
        <p:nvSpPr>
          <p:cNvPr id="4" name="Slide Number Placeholder 3"/>
          <p:cNvSpPr>
            <a:spLocks noGrp="1"/>
          </p:cNvSpPr>
          <p:nvPr>
            <p:ph type="sldNum" sz="quarter" idx="10"/>
          </p:nvPr>
        </p:nvSpPr>
        <p:spPr/>
        <p:txBody>
          <a:bodyPr/>
          <a:lstStyle/>
          <a:p>
            <a:fld id="{3DDB6520-2D53-4D34-893D-3D4FAC26518D}" type="slidenum">
              <a:rPr lang="en-US" smtClean="0"/>
              <a:pPr/>
              <a:t>3</a:t>
            </a:fld>
            <a:endParaRPr lang="en-US"/>
          </a:p>
        </p:txBody>
      </p:sp>
    </p:spTree>
    <p:extLst>
      <p:ext uri="{BB962C8B-B14F-4D97-AF65-F5344CB8AC3E}">
        <p14:creationId xmlns:p14="http://schemas.microsoft.com/office/powerpoint/2010/main" val="36044535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Some of the intangibles</a:t>
            </a:r>
            <a:r>
              <a:rPr lang="en-US" baseline="0" dirty="0" smtClean="0"/>
              <a:t> include enhanced education, a model for partnerships, community involvement, appreciation for our public lands, and more kids out in the woods!</a:t>
            </a:r>
            <a:endParaRPr lang="en-US" dirty="0"/>
          </a:p>
        </p:txBody>
      </p:sp>
      <p:sp>
        <p:nvSpPr>
          <p:cNvPr id="4" name="Slide Number Placeholder 3"/>
          <p:cNvSpPr>
            <a:spLocks noGrp="1"/>
          </p:cNvSpPr>
          <p:nvPr>
            <p:ph type="sldNum" sz="quarter" idx="10"/>
          </p:nvPr>
        </p:nvSpPr>
        <p:spPr/>
        <p:txBody>
          <a:bodyPr/>
          <a:lstStyle/>
          <a:p>
            <a:fld id="{3DDB6520-2D53-4D34-893D-3D4FAC26518D}" type="slidenum">
              <a:rPr lang="en-US" smtClean="0"/>
              <a:pPr/>
              <a:t>30</a:t>
            </a:fld>
            <a:endParaRPr lang="en-US"/>
          </a:p>
        </p:txBody>
      </p:sp>
    </p:spTree>
    <p:extLst>
      <p:ext uri="{BB962C8B-B14F-4D97-AF65-F5344CB8AC3E}">
        <p14:creationId xmlns:p14="http://schemas.microsoft.com/office/powerpoint/2010/main" val="36905380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These are the faces of stewardship</a:t>
            </a:r>
            <a:endParaRPr lang="en-US" dirty="0"/>
          </a:p>
        </p:txBody>
      </p:sp>
      <p:sp>
        <p:nvSpPr>
          <p:cNvPr id="4" name="Slide Number Placeholder 3"/>
          <p:cNvSpPr>
            <a:spLocks noGrp="1"/>
          </p:cNvSpPr>
          <p:nvPr>
            <p:ph type="sldNum" sz="quarter" idx="10"/>
          </p:nvPr>
        </p:nvSpPr>
        <p:spPr/>
        <p:txBody>
          <a:bodyPr/>
          <a:lstStyle/>
          <a:p>
            <a:fld id="{3DDB6520-2D53-4D34-893D-3D4FAC26518D}" type="slidenum">
              <a:rPr lang="en-US" smtClean="0"/>
              <a:pPr/>
              <a:t>31</a:t>
            </a:fld>
            <a:endParaRPr lang="en-US"/>
          </a:p>
        </p:txBody>
      </p:sp>
    </p:spTree>
    <p:extLst>
      <p:ext uri="{BB962C8B-B14F-4D97-AF65-F5344CB8AC3E}">
        <p14:creationId xmlns:p14="http://schemas.microsoft.com/office/powerpoint/2010/main" val="14221779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That</a:t>
            </a:r>
            <a:r>
              <a:rPr lang="en-US" baseline="0" dirty="0" smtClean="0"/>
              <a:t> grow up </a:t>
            </a:r>
            <a:r>
              <a:rPr lang="en-US" baseline="0" smtClean="0"/>
              <a:t>to become tomorrow’s </a:t>
            </a:r>
            <a:r>
              <a:rPr lang="en-US" baseline="0" dirty="0" smtClean="0"/>
              <a:t>leaders. (Rob shares what our future looks like)</a:t>
            </a:r>
            <a:endParaRPr lang="en-US" dirty="0"/>
          </a:p>
        </p:txBody>
      </p:sp>
      <p:sp>
        <p:nvSpPr>
          <p:cNvPr id="4" name="Slide Number Placeholder 3"/>
          <p:cNvSpPr>
            <a:spLocks noGrp="1"/>
          </p:cNvSpPr>
          <p:nvPr>
            <p:ph type="sldNum" sz="quarter" idx="10"/>
          </p:nvPr>
        </p:nvSpPr>
        <p:spPr/>
        <p:txBody>
          <a:bodyPr/>
          <a:lstStyle/>
          <a:p>
            <a:fld id="{3DDB6520-2D53-4D34-893D-3D4FAC26518D}" type="slidenum">
              <a:rPr lang="en-US" smtClean="0"/>
              <a:pPr/>
              <a:t>32</a:t>
            </a:fld>
            <a:endParaRPr lang="en-US"/>
          </a:p>
        </p:txBody>
      </p:sp>
    </p:spTree>
    <p:extLst>
      <p:ext uri="{BB962C8B-B14F-4D97-AF65-F5344CB8AC3E}">
        <p14:creationId xmlns:p14="http://schemas.microsoft.com/office/powerpoint/2010/main" val="30343107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Timber:  young</a:t>
            </a:r>
            <a:r>
              <a:rPr lang="en-US" baseline="0" dirty="0" smtClean="0"/>
              <a:t> trees and old growth,</a:t>
            </a:r>
            <a:endParaRPr lang="en-US" dirty="0"/>
          </a:p>
        </p:txBody>
      </p:sp>
      <p:sp>
        <p:nvSpPr>
          <p:cNvPr id="4" name="Slide Number Placeholder 3"/>
          <p:cNvSpPr>
            <a:spLocks noGrp="1"/>
          </p:cNvSpPr>
          <p:nvPr>
            <p:ph type="sldNum" sz="quarter" idx="10"/>
          </p:nvPr>
        </p:nvSpPr>
        <p:spPr/>
        <p:txBody>
          <a:bodyPr/>
          <a:lstStyle/>
          <a:p>
            <a:fld id="{3DDB6520-2D53-4D34-893D-3D4FAC26518D}" type="slidenum">
              <a:rPr lang="en-US" smtClean="0"/>
              <a:pPr/>
              <a:t>4</a:t>
            </a:fld>
            <a:endParaRPr lang="en-US"/>
          </a:p>
        </p:txBody>
      </p:sp>
    </p:spTree>
    <p:extLst>
      <p:ext uri="{BB962C8B-B14F-4D97-AF65-F5344CB8AC3E}">
        <p14:creationId xmlns:p14="http://schemas.microsoft.com/office/powerpoint/2010/main" val="18225883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soil; wildlife and habitat for terrestrial and aquatic species,</a:t>
            </a:r>
          </a:p>
          <a:p>
            <a:endParaRPr lang="en-US" dirty="0"/>
          </a:p>
        </p:txBody>
      </p:sp>
      <p:sp>
        <p:nvSpPr>
          <p:cNvPr id="4" name="Slide Number Placeholder 3"/>
          <p:cNvSpPr>
            <a:spLocks noGrp="1"/>
          </p:cNvSpPr>
          <p:nvPr>
            <p:ph type="sldNum" sz="quarter" idx="10"/>
          </p:nvPr>
        </p:nvSpPr>
        <p:spPr/>
        <p:txBody>
          <a:bodyPr/>
          <a:lstStyle/>
          <a:p>
            <a:fld id="{3DDB6520-2D53-4D34-893D-3D4FAC26518D}" type="slidenum">
              <a:rPr lang="en-US" smtClean="0"/>
              <a:pPr/>
              <a:t>5</a:t>
            </a:fld>
            <a:endParaRPr lang="en-US"/>
          </a:p>
        </p:txBody>
      </p:sp>
    </p:spTree>
    <p:extLst>
      <p:ext uri="{BB962C8B-B14F-4D97-AF65-F5344CB8AC3E}">
        <p14:creationId xmlns:p14="http://schemas.microsoft.com/office/powerpoint/2010/main" val="42693873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recreation opportunities (trails, campgrounds), Hwy 70 Scenic</a:t>
            </a:r>
            <a:r>
              <a:rPr lang="en-US" baseline="0" dirty="0" smtClean="0"/>
              <a:t> Byway, Pacific Crest Trail,</a:t>
            </a:r>
            <a:r>
              <a:rPr lang="en-US" dirty="0" smtClean="0"/>
              <a:t> and the aesthetic and scenic enjoyment values.</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3DDB6520-2D53-4D34-893D-3D4FAC26518D}" type="slidenum">
              <a:rPr lang="en-US" smtClean="0"/>
              <a:pPr/>
              <a:t>6</a:t>
            </a:fld>
            <a:endParaRPr lang="en-US"/>
          </a:p>
        </p:txBody>
      </p:sp>
    </p:spTree>
    <p:extLst>
      <p:ext uri="{BB962C8B-B14F-4D97-AF65-F5344CB8AC3E}">
        <p14:creationId xmlns:p14="http://schemas.microsoft.com/office/powerpoint/2010/main" val="5688832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Through our collaboration, Plumas</a:t>
            </a:r>
            <a:r>
              <a:rPr lang="en-US" baseline="0" dirty="0" smtClean="0"/>
              <a:t> Unified School District mission to inspire personal achievement, citizenship, and academic success merges with the Forest Service mission of caring for the land and serving people.</a:t>
            </a:r>
            <a:endParaRPr lang="en-US" dirty="0"/>
          </a:p>
        </p:txBody>
      </p:sp>
      <p:sp>
        <p:nvSpPr>
          <p:cNvPr id="4" name="Slide Number Placeholder 3"/>
          <p:cNvSpPr>
            <a:spLocks noGrp="1"/>
          </p:cNvSpPr>
          <p:nvPr>
            <p:ph type="sldNum" sz="quarter" idx="10"/>
          </p:nvPr>
        </p:nvSpPr>
        <p:spPr/>
        <p:txBody>
          <a:bodyPr/>
          <a:lstStyle/>
          <a:p>
            <a:fld id="{3DDB6520-2D53-4D34-893D-3D4FAC26518D}" type="slidenum">
              <a:rPr lang="en-US" smtClean="0"/>
              <a:pPr/>
              <a:t>7</a:t>
            </a:fld>
            <a:endParaRPr lang="en-US"/>
          </a:p>
        </p:txBody>
      </p:sp>
    </p:spTree>
    <p:extLst>
      <p:ext uri="{BB962C8B-B14F-4D97-AF65-F5344CB8AC3E}">
        <p14:creationId xmlns:p14="http://schemas.microsoft.com/office/powerpoint/2010/main" val="28287805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Our collaborative mission is to:</a:t>
            </a:r>
            <a:endParaRPr lang="en-US" dirty="0"/>
          </a:p>
        </p:txBody>
      </p:sp>
      <p:sp>
        <p:nvSpPr>
          <p:cNvPr id="4" name="Slide Number Placeholder 3"/>
          <p:cNvSpPr>
            <a:spLocks noGrp="1"/>
          </p:cNvSpPr>
          <p:nvPr>
            <p:ph type="sldNum" sz="quarter" idx="10"/>
          </p:nvPr>
        </p:nvSpPr>
        <p:spPr/>
        <p:txBody>
          <a:bodyPr/>
          <a:lstStyle/>
          <a:p>
            <a:fld id="{3DDB6520-2D53-4D34-893D-3D4FAC26518D}" type="slidenum">
              <a:rPr lang="en-US" smtClean="0"/>
              <a:pPr/>
              <a:t>8</a:t>
            </a:fld>
            <a:endParaRPr lang="en-US"/>
          </a:p>
        </p:txBody>
      </p:sp>
    </p:spTree>
    <p:extLst>
      <p:ext uri="{BB962C8B-B14F-4D97-AF65-F5344CB8AC3E}">
        <p14:creationId xmlns:p14="http://schemas.microsoft.com/office/powerpoint/2010/main" val="20088364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While there are 13 strategic</a:t>
            </a:r>
            <a:r>
              <a:rPr lang="en-US" baseline="0" dirty="0" smtClean="0"/>
              <a:t> goals, they fall into the three categories of education, restoration, and community</a:t>
            </a:r>
            <a:endParaRPr lang="en-US" dirty="0"/>
          </a:p>
        </p:txBody>
      </p:sp>
      <p:sp>
        <p:nvSpPr>
          <p:cNvPr id="4" name="Slide Number Placeholder 3"/>
          <p:cNvSpPr>
            <a:spLocks noGrp="1"/>
          </p:cNvSpPr>
          <p:nvPr>
            <p:ph type="sldNum" sz="quarter" idx="10"/>
          </p:nvPr>
        </p:nvSpPr>
        <p:spPr/>
        <p:txBody>
          <a:bodyPr/>
          <a:lstStyle/>
          <a:p>
            <a:fld id="{3DDB6520-2D53-4D34-893D-3D4FAC26518D}" type="slidenum">
              <a:rPr lang="en-US" smtClean="0"/>
              <a:pPr/>
              <a:t>9</a:t>
            </a:fld>
            <a:endParaRPr lang="en-US"/>
          </a:p>
        </p:txBody>
      </p:sp>
    </p:spTree>
    <p:extLst>
      <p:ext uri="{BB962C8B-B14F-4D97-AF65-F5344CB8AC3E}">
        <p14:creationId xmlns:p14="http://schemas.microsoft.com/office/powerpoint/2010/main" val="34190046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CBF334A0-523B-4C46-86EE-37EC1F047DD4}" type="datetimeFigureOut">
              <a:rPr lang="en-US" smtClean="0"/>
              <a:pPr/>
              <a:t>3/30/2017</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3049D404-5EFD-4E23-B1C5-0A6BAD78F0F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BF334A0-523B-4C46-86EE-37EC1F047DD4}" type="datetimeFigureOut">
              <a:rPr lang="en-US" smtClean="0"/>
              <a:pPr/>
              <a:t>3/30/2017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49D404-5EFD-4E23-B1C5-0A6BAD78F0F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BF334A0-523B-4C46-86EE-37EC1F047DD4}" type="datetimeFigureOut">
              <a:rPr lang="en-US" smtClean="0"/>
              <a:pPr/>
              <a:t>3/30/2017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49D404-5EFD-4E23-B1C5-0A6BAD78F0F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BF334A0-523B-4C46-86EE-37EC1F047DD4}" type="datetimeFigureOut">
              <a:rPr lang="en-US" smtClean="0"/>
              <a:pPr/>
              <a:t>3/30/2017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49D404-5EFD-4E23-B1C5-0A6BAD78F0F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CBF334A0-523B-4C46-86EE-37EC1F047DD4}" type="datetimeFigureOut">
              <a:rPr lang="en-US" smtClean="0"/>
              <a:pPr/>
              <a:t>3/30/2017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49D404-5EFD-4E23-B1C5-0A6BAD78F0F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BF334A0-523B-4C46-86EE-37EC1F047DD4}" type="datetimeFigureOut">
              <a:rPr lang="en-US" smtClean="0"/>
              <a:pPr/>
              <a:t>3/30/2017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49D404-5EFD-4E23-B1C5-0A6BAD78F0F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CBF334A0-523B-4C46-86EE-37EC1F047DD4}" type="datetimeFigureOut">
              <a:rPr lang="en-US" smtClean="0"/>
              <a:pPr/>
              <a:t>3/30/2017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049D404-5EFD-4E23-B1C5-0A6BAD78F0F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CBF334A0-523B-4C46-86EE-37EC1F047DD4}" type="datetimeFigureOut">
              <a:rPr lang="en-US" smtClean="0"/>
              <a:pPr/>
              <a:t>3/30/2017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049D404-5EFD-4E23-B1C5-0A6BAD78F0F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F334A0-523B-4C46-86EE-37EC1F047DD4}" type="datetimeFigureOut">
              <a:rPr lang="en-US" smtClean="0"/>
              <a:pPr/>
              <a:t>3/30/2017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049D404-5EFD-4E23-B1C5-0A6BAD78F0F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BF334A0-523B-4C46-86EE-37EC1F047DD4}" type="datetimeFigureOut">
              <a:rPr lang="en-US" smtClean="0"/>
              <a:pPr/>
              <a:t>3/30/2017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49D404-5EFD-4E23-B1C5-0A6BAD78F0F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BF334A0-523B-4C46-86EE-37EC1F047DD4}" type="datetimeFigureOut">
              <a:rPr lang="en-US" smtClean="0"/>
              <a:pPr/>
              <a:t>3/30/2017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3049D404-5EFD-4E23-B1C5-0A6BAD78F0F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BF334A0-523B-4C46-86EE-37EC1F047DD4}" type="datetimeFigureOut">
              <a:rPr lang="en-US" smtClean="0"/>
              <a:pPr/>
              <a:t>3/30/2017</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049D404-5EFD-4E23-B1C5-0A6BAD78F0F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video" Target="https://www.youtube.com/embed/uyaVM6Cn5xo" TargetMode="Externa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18.jpeg"/><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29.jpeg"/><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18.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1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gif"/></Relationships>
</file>

<file path=ppt/slides/_rels/slide2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2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2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8.xml"/><Relationship Id="rId1" Type="http://schemas.openxmlformats.org/officeDocument/2006/relationships/slideLayout" Target="../slideLayouts/slideLayout4.xml"/><Relationship Id="rId5" Type="http://schemas.openxmlformats.org/officeDocument/2006/relationships/image" Target="../media/image62.png"/><Relationship Id="rId4" Type="http://schemas.openxmlformats.org/officeDocument/2006/relationships/image" Target="../media/image61.tiff"/></Relationships>
</file>

<file path=ppt/slides/_rels/slide29.xml.rels><?xml version="1.0" encoding="UTF-8" standalone="yes"?>
<Relationships xmlns="http://schemas.openxmlformats.org/package/2006/relationships"><Relationship Id="rId8" Type="http://schemas.openxmlformats.org/officeDocument/2006/relationships/image" Target="../media/image68.jpeg"/><Relationship Id="rId3" Type="http://schemas.openxmlformats.org/officeDocument/2006/relationships/image" Target="../media/image63.jpeg"/><Relationship Id="rId7" Type="http://schemas.openxmlformats.org/officeDocument/2006/relationships/image" Target="../media/image67.jpeg"/><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74.jpeg"/><Relationship Id="rId3" Type="http://schemas.openxmlformats.org/officeDocument/2006/relationships/image" Target="../media/image69.jpeg"/><Relationship Id="rId7" Type="http://schemas.openxmlformats.org/officeDocument/2006/relationships/image" Target="../media/image73.jpe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70.jpeg"/></Relationships>
</file>

<file path=ppt/slides/_rels/slide32.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75000"/>
              </a:schemeClr>
            </a:gs>
            <a:gs pos="50000">
              <a:schemeClr val="accent1">
                <a:tint val="44500"/>
                <a:satMod val="160000"/>
              </a:schemeClr>
            </a:gs>
            <a:gs pos="100000">
              <a:schemeClr val="accent1">
                <a:tint val="23500"/>
                <a:satMod val="160000"/>
              </a:schemeClr>
            </a:gs>
          </a:gsLst>
          <a:lin ang="54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pPr>
              <a:buClr>
                <a:schemeClr val="bg1"/>
              </a:buClr>
            </a:pPr>
            <a:endParaRPr lang="en-US" dirty="0" smtClean="0"/>
          </a:p>
          <a:p>
            <a:pPr marL="0" indent="0">
              <a:buClr>
                <a:schemeClr val="bg1"/>
              </a:buClr>
              <a:buNone/>
            </a:pPr>
            <a:endParaRPr lang="en-US" dirty="0" smtClean="0"/>
          </a:p>
        </p:txBody>
      </p:sp>
      <p:pic>
        <p:nvPicPr>
          <p:cNvPr id="13" name="uyaVM6Cn5xo"/>
          <p:cNvPicPr>
            <a:picLocks noRot="1" noChangeAspect="1"/>
          </p:cNvPicPr>
          <p:nvPr>
            <a:videoFile r:link="rId1"/>
          </p:nvPr>
        </p:nvPicPr>
        <p:blipFill>
          <a:blip r:embed="rId4"/>
          <a:stretch>
            <a:fillRect/>
          </a:stretch>
        </p:blipFill>
        <p:spPr>
          <a:xfrm>
            <a:off x="152400" y="147872"/>
            <a:ext cx="8785867" cy="6557728"/>
          </a:xfrm>
          <a:prstGeom prst="rect">
            <a:avLst/>
          </a:prstGeom>
        </p:spPr>
      </p:pic>
    </p:spTree>
    <p:extLst>
      <p:ext uri="{BB962C8B-B14F-4D97-AF65-F5344CB8AC3E}">
        <p14:creationId xmlns:p14="http://schemas.microsoft.com/office/powerpoint/2010/main" val="9933633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75000"/>
              </a:schemeClr>
            </a:gs>
            <a:gs pos="50000">
              <a:schemeClr val="accent1">
                <a:tint val="44500"/>
                <a:satMod val="160000"/>
              </a:schemeClr>
            </a:gs>
            <a:gs pos="100000">
              <a:schemeClr val="accent1">
                <a:tint val="23500"/>
                <a:satMod val="160000"/>
              </a:schemeClr>
            </a:gs>
          </a:gsLst>
          <a:lin ang="5400000" scaled="1"/>
        </a:grad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solidFill>
                  <a:schemeClr val="bg1"/>
                </a:solidFill>
              </a:rPr>
              <a:t>Education</a:t>
            </a:r>
            <a:endParaRPr lang="en-US" dirty="0">
              <a:solidFill>
                <a:schemeClr val="bg1"/>
              </a:solidFill>
            </a:endParaRPr>
          </a:p>
        </p:txBody>
      </p:sp>
      <p:sp>
        <p:nvSpPr>
          <p:cNvPr id="8" name="Content Placeholder 7"/>
          <p:cNvSpPr>
            <a:spLocks noGrp="1"/>
          </p:cNvSpPr>
          <p:nvPr>
            <p:ph sz="half" idx="1"/>
          </p:nvPr>
        </p:nvSpPr>
        <p:spPr/>
        <p:txBody>
          <a:bodyPr/>
          <a:lstStyle/>
          <a:p>
            <a:pPr>
              <a:buClr>
                <a:schemeClr val="bg1"/>
              </a:buClr>
            </a:pPr>
            <a:r>
              <a:rPr lang="en-US" dirty="0" smtClean="0"/>
              <a:t>3-12 grade NGSS  curriculum</a:t>
            </a:r>
          </a:p>
          <a:p>
            <a:pPr>
              <a:buClr>
                <a:schemeClr val="bg1"/>
              </a:buClr>
            </a:pPr>
            <a:r>
              <a:rPr lang="en-US" dirty="0" smtClean="0"/>
              <a:t>Natural resource experiences</a:t>
            </a:r>
          </a:p>
          <a:p>
            <a:pPr>
              <a:buClr>
                <a:schemeClr val="bg1"/>
              </a:buClr>
            </a:pPr>
            <a:r>
              <a:rPr lang="en-US" dirty="0" smtClean="0"/>
              <a:t>Fire-related experiences</a:t>
            </a:r>
          </a:p>
          <a:p>
            <a:pPr>
              <a:buClr>
                <a:schemeClr val="bg1"/>
              </a:buClr>
            </a:pPr>
            <a:r>
              <a:rPr lang="en-US" dirty="0" smtClean="0"/>
              <a:t>Innovative methods</a:t>
            </a:r>
          </a:p>
          <a:p>
            <a:pPr>
              <a:buClr>
                <a:schemeClr val="bg1"/>
              </a:buClr>
            </a:pPr>
            <a:r>
              <a:rPr lang="en-US" dirty="0" smtClean="0"/>
              <a:t>Foster stewardship &amp; environmental literacy</a:t>
            </a:r>
            <a:endParaRPr lang="en-US" dirty="0"/>
          </a:p>
        </p:txBody>
      </p:sp>
      <p:pic>
        <p:nvPicPr>
          <p:cNvPr id="10" name="Content Placeholder 9"/>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30969" y="1524000"/>
            <a:ext cx="3096220" cy="4128294"/>
          </a:xfrm>
          <a:ln>
            <a:solidFill>
              <a:schemeClr val="tx1"/>
            </a:solid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75000"/>
              </a:schemeClr>
            </a:gs>
            <a:gs pos="50000">
              <a:schemeClr val="accent1">
                <a:tint val="44500"/>
                <a:satMod val="160000"/>
              </a:schemeClr>
            </a:gs>
            <a:gs pos="100000">
              <a:schemeClr val="accent1">
                <a:tint val="23500"/>
                <a:satMod val="16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bg1"/>
                </a:solidFill>
              </a:rPr>
              <a:t>Restoration of natural, cultural, &amp; recreational resources</a:t>
            </a:r>
            <a:endParaRPr lang="en-US" dirty="0">
              <a:solidFill>
                <a:schemeClr val="bg1"/>
              </a:solidFill>
            </a:endParaRPr>
          </a:p>
        </p:txBody>
      </p:sp>
      <p:sp>
        <p:nvSpPr>
          <p:cNvPr id="3" name="Content Placeholder 2"/>
          <p:cNvSpPr>
            <a:spLocks noGrp="1"/>
          </p:cNvSpPr>
          <p:nvPr>
            <p:ph sz="half" idx="1"/>
          </p:nvPr>
        </p:nvSpPr>
        <p:spPr/>
        <p:txBody>
          <a:bodyPr>
            <a:normAutofit fontScale="85000" lnSpcReduction="10000"/>
          </a:bodyPr>
          <a:lstStyle/>
          <a:p>
            <a:pPr lvl="1"/>
            <a:endParaRPr lang="en-US" dirty="0" smtClean="0"/>
          </a:p>
          <a:p>
            <a:pPr lvl="1"/>
            <a:r>
              <a:rPr lang="en-US" dirty="0" smtClean="0"/>
              <a:t>Pacific Crest Trail &amp; Feather River Canyon Trails</a:t>
            </a:r>
          </a:p>
          <a:p>
            <a:pPr lvl="1"/>
            <a:r>
              <a:rPr lang="en-US" dirty="0" smtClean="0"/>
              <a:t>Campground rehab</a:t>
            </a:r>
          </a:p>
          <a:p>
            <a:pPr lvl="1"/>
            <a:r>
              <a:rPr lang="en-US" dirty="0" smtClean="0"/>
              <a:t>Rare/Endemic plant propagation</a:t>
            </a:r>
          </a:p>
          <a:p>
            <a:pPr lvl="1"/>
            <a:r>
              <a:rPr lang="en-US" dirty="0" smtClean="0"/>
              <a:t>Tree planting</a:t>
            </a:r>
          </a:p>
          <a:p>
            <a:pPr lvl="1"/>
            <a:r>
              <a:rPr lang="en-US" dirty="0" smtClean="0"/>
              <a:t>Noxious weed control</a:t>
            </a:r>
          </a:p>
          <a:p>
            <a:pPr lvl="1"/>
            <a:r>
              <a:rPr lang="en-US" dirty="0" smtClean="0"/>
              <a:t>Fuels reduction</a:t>
            </a:r>
          </a:p>
          <a:p>
            <a:pPr lvl="1"/>
            <a:r>
              <a:rPr lang="en-US" dirty="0" smtClean="0"/>
              <a:t>Wildlife surveys</a:t>
            </a:r>
          </a:p>
          <a:p>
            <a:pPr lvl="1"/>
            <a:r>
              <a:rPr lang="en-US" dirty="0" smtClean="0"/>
              <a:t>Wildlife habitat restoration</a:t>
            </a:r>
          </a:p>
          <a:p>
            <a:pPr lvl="1"/>
            <a:r>
              <a:rPr lang="en-US" dirty="0" smtClean="0"/>
              <a:t>Planting of native plants</a:t>
            </a:r>
          </a:p>
          <a:p>
            <a:pPr>
              <a:buNone/>
            </a:pPr>
            <a:r>
              <a:rPr lang="en-US" dirty="0" smtClean="0"/>
              <a:t>	</a:t>
            </a:r>
            <a:endParaRPr lang="en-US" dirty="0"/>
          </a:p>
        </p:txBody>
      </p:sp>
      <p:pic>
        <p:nvPicPr>
          <p:cNvPr id="5" name="Content Placeholder 4"/>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953000" y="1953375"/>
            <a:ext cx="2774189" cy="3698919"/>
          </a:xfrm>
          <a:ln>
            <a:solidFill>
              <a:schemeClr val="tx1"/>
            </a:solid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75000"/>
              </a:schemeClr>
            </a:gs>
            <a:gs pos="50000">
              <a:schemeClr val="accent1">
                <a:tint val="44500"/>
                <a:satMod val="160000"/>
              </a:schemeClr>
            </a:gs>
            <a:gs pos="100000">
              <a:schemeClr val="accent1">
                <a:tint val="23500"/>
                <a:satMod val="16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bg1"/>
                </a:solidFill>
              </a:rPr>
              <a:t>PCT &amp; Feather River Canyon Trails</a:t>
            </a:r>
            <a:endParaRPr lang="en-US" dirty="0">
              <a:solidFill>
                <a:schemeClr val="bg1"/>
              </a:solidFill>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6400" y="1828800"/>
            <a:ext cx="3454400" cy="2590800"/>
          </a:xfrm>
          <a:prstGeom prst="rect">
            <a:avLst/>
          </a:prstGeom>
          <a:ln>
            <a:solidFill>
              <a:schemeClr val="tx1"/>
            </a:solidFill>
          </a:ln>
        </p:spPr>
      </p:pic>
      <p:pic>
        <p:nvPicPr>
          <p:cNvPr id="5" name="Content Placeholder 4"/>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3048000" y="3276600"/>
            <a:ext cx="2524720" cy="3366294"/>
          </a:xfrm>
          <a:ln>
            <a:solidFill>
              <a:schemeClr val="tx1"/>
            </a:solidFill>
          </a:ln>
        </p:spPr>
      </p:pic>
      <p:pic>
        <p:nvPicPr>
          <p:cNvPr id="6" name="Content Placeholder 5"/>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228600" y="1981200"/>
            <a:ext cx="2845594" cy="3794125"/>
          </a:xfrm>
          <a:ln>
            <a:solidFill>
              <a:schemeClr val="tx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4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75000"/>
              </a:schemeClr>
            </a:gs>
            <a:gs pos="50000">
              <a:schemeClr val="accent1">
                <a:tint val="44500"/>
                <a:satMod val="160000"/>
              </a:schemeClr>
            </a:gs>
            <a:gs pos="100000">
              <a:schemeClr val="accent1">
                <a:tint val="23500"/>
                <a:satMod val="16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bg1"/>
                </a:solidFill>
              </a:rPr>
              <a:t>Campground Rehab</a:t>
            </a:r>
            <a:endParaRPr lang="en-US" dirty="0">
              <a:solidFill>
                <a:schemeClr val="bg1"/>
              </a:solidFill>
            </a:endParaRPr>
          </a:p>
        </p:txBody>
      </p:sp>
      <p:pic>
        <p:nvPicPr>
          <p:cNvPr id="5" name="Content Placeholder 4"/>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2743200" y="3276600"/>
            <a:ext cx="2524720" cy="3366293"/>
          </a:xfrm>
          <a:ln>
            <a:solidFill>
              <a:schemeClr val="tx1"/>
            </a:solidFill>
          </a:ln>
        </p:spPr>
      </p:pic>
      <p:pic>
        <p:nvPicPr>
          <p:cNvPr id="6" name="Content Placeholder 5"/>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381001" y="1912937"/>
            <a:ext cx="2590800" cy="3454401"/>
          </a:xfrm>
          <a:ln>
            <a:solidFill>
              <a:schemeClr val="tx1"/>
            </a:solidFill>
          </a:ln>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6000" y="990600"/>
            <a:ext cx="2495550" cy="3327400"/>
          </a:xfrm>
          <a:prstGeom prst="rect">
            <a:avLst/>
          </a:prstGeom>
          <a:ln>
            <a:solidFill>
              <a:schemeClr val="tx1"/>
            </a:solidFill>
          </a:ln>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06002" y="4114800"/>
            <a:ext cx="3073400" cy="2305050"/>
          </a:xfrm>
          <a:prstGeom prst="rect">
            <a:avLst/>
          </a:prstGeom>
          <a:ln>
            <a:solidFill>
              <a:schemeClr val="tx1"/>
            </a:solidFill>
          </a:ln>
        </p:spPr>
      </p:pic>
    </p:spTree>
    <p:extLst>
      <p:ext uri="{BB962C8B-B14F-4D97-AF65-F5344CB8AC3E}">
        <p14:creationId xmlns:p14="http://schemas.microsoft.com/office/powerpoint/2010/main" val="1438187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4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75000"/>
              </a:schemeClr>
            </a:gs>
            <a:gs pos="50000">
              <a:schemeClr val="accent1">
                <a:tint val="44500"/>
                <a:satMod val="160000"/>
              </a:schemeClr>
            </a:gs>
            <a:gs pos="100000">
              <a:schemeClr val="accent1">
                <a:tint val="23500"/>
                <a:satMod val="16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bg1"/>
                </a:solidFill>
              </a:rPr>
              <a:t>Rare/Endemic Plant Propagation</a:t>
            </a:r>
            <a:endParaRPr lang="en-US" dirty="0">
              <a:solidFill>
                <a:schemeClr val="bg1"/>
              </a:solidFill>
            </a:endParaRPr>
          </a:p>
        </p:txBody>
      </p:sp>
      <p:pic>
        <p:nvPicPr>
          <p:cNvPr id="6" name="Content Placeholder 5"/>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1028303" y="1981200"/>
            <a:ext cx="2845593" cy="2134194"/>
          </a:xfrm>
          <a:ln>
            <a:solidFill>
              <a:schemeClr val="tx1"/>
            </a:solidFill>
          </a:ln>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17054" y="4572000"/>
            <a:ext cx="2463800" cy="1847850"/>
          </a:xfrm>
          <a:prstGeom prst="rect">
            <a:avLst/>
          </a:prstGeom>
          <a:ln>
            <a:solidFill>
              <a:schemeClr val="tx1"/>
            </a:solidFill>
          </a:ln>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43600" y="1981200"/>
            <a:ext cx="2438400" cy="3251200"/>
          </a:xfrm>
          <a:prstGeom prst="rect">
            <a:avLst/>
          </a:prstGeom>
          <a:ln>
            <a:solidFill>
              <a:schemeClr val="tx1"/>
            </a:solidFill>
          </a:ln>
        </p:spPr>
      </p:pic>
      <p:pic>
        <p:nvPicPr>
          <p:cNvPr id="5" name="Content Placeholder 4"/>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3505199" y="3810000"/>
            <a:ext cx="2693755" cy="2020316"/>
          </a:xfrm>
          <a:ln>
            <a:solidFill>
              <a:schemeClr val="tx1"/>
            </a:solidFill>
          </a:ln>
        </p:spPr>
      </p:pic>
    </p:spTree>
    <p:extLst>
      <p:ext uri="{BB962C8B-B14F-4D97-AF65-F5344CB8AC3E}">
        <p14:creationId xmlns:p14="http://schemas.microsoft.com/office/powerpoint/2010/main" val="3214873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4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75000"/>
              </a:schemeClr>
            </a:gs>
            <a:gs pos="50000">
              <a:schemeClr val="accent1">
                <a:tint val="44500"/>
                <a:satMod val="160000"/>
              </a:schemeClr>
            </a:gs>
            <a:gs pos="100000">
              <a:schemeClr val="accent1">
                <a:tint val="23500"/>
                <a:satMod val="16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bg1"/>
                </a:solidFill>
              </a:rPr>
              <a:t>Tree Planting</a:t>
            </a:r>
            <a:endParaRPr lang="en-US" dirty="0">
              <a:solidFill>
                <a:schemeClr val="bg1"/>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57800" y="1752600"/>
            <a:ext cx="2895600" cy="2171700"/>
          </a:xfrm>
          <a:prstGeom prst="rect">
            <a:avLst/>
          </a:prstGeom>
          <a:ln>
            <a:solidFill>
              <a:schemeClr val="tx1"/>
            </a:solidFill>
          </a:ln>
        </p:spPr>
      </p:pic>
      <p:pic>
        <p:nvPicPr>
          <p:cNvPr id="5" name="Content Placeholder 4"/>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3581400" y="3869296"/>
            <a:ext cx="2895600" cy="2171700"/>
          </a:xfrm>
          <a:ln>
            <a:solidFill>
              <a:schemeClr val="tx1"/>
            </a:solidFill>
          </a:ln>
        </p:spPr>
      </p:pic>
      <p:pic>
        <p:nvPicPr>
          <p:cNvPr id="6" name="Content Placeholder 5"/>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813792" y="2750840"/>
            <a:ext cx="2845593" cy="2134194"/>
          </a:xfrm>
          <a:ln>
            <a:solidFill>
              <a:schemeClr val="tx1"/>
            </a:solidFill>
          </a:ln>
        </p:spPr>
      </p:pic>
    </p:spTree>
    <p:extLst>
      <p:ext uri="{BB962C8B-B14F-4D97-AF65-F5344CB8AC3E}">
        <p14:creationId xmlns:p14="http://schemas.microsoft.com/office/powerpoint/2010/main" val="260089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4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75000"/>
              </a:schemeClr>
            </a:gs>
            <a:gs pos="50000">
              <a:schemeClr val="accent1">
                <a:tint val="44500"/>
                <a:satMod val="160000"/>
              </a:schemeClr>
            </a:gs>
            <a:gs pos="100000">
              <a:schemeClr val="accent1">
                <a:tint val="23500"/>
                <a:satMod val="16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bg1"/>
                </a:solidFill>
              </a:rPr>
              <a:t>Noxious Weed Control</a:t>
            </a:r>
            <a:endParaRPr lang="en-US" dirty="0">
              <a:solidFill>
                <a:schemeClr val="bg1"/>
              </a:solidFill>
            </a:endParaRPr>
          </a:p>
        </p:txBody>
      </p:sp>
      <p:pic>
        <p:nvPicPr>
          <p:cNvPr id="5" name="Content Placeholder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477000" y="1600200"/>
            <a:ext cx="1705891" cy="1893540"/>
          </a:xfrm>
          <a:ln>
            <a:solidFill>
              <a:schemeClr val="tx1"/>
            </a:solidFill>
          </a:ln>
        </p:spPr>
      </p:pic>
      <p:pic>
        <p:nvPicPr>
          <p:cNvPr id="6" name="Content Placeholder 5"/>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850645" y="2209800"/>
            <a:ext cx="2845592" cy="2134194"/>
          </a:xfrm>
          <a:ln>
            <a:solidFill>
              <a:schemeClr val="tx1"/>
            </a:solidFill>
          </a:ln>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5200" y="3429000"/>
            <a:ext cx="3427287" cy="2286000"/>
          </a:xfrm>
          <a:prstGeom prst="rect">
            <a:avLst/>
          </a:prstGeom>
          <a:ln>
            <a:solidFill>
              <a:schemeClr val="tx1"/>
            </a:solidFill>
          </a:ln>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7200" y="4543023"/>
            <a:ext cx="3276600" cy="2185492"/>
          </a:xfrm>
          <a:prstGeom prst="rect">
            <a:avLst/>
          </a:prstGeom>
          <a:ln>
            <a:solidFill>
              <a:schemeClr val="tx1"/>
            </a:solidFill>
          </a:ln>
        </p:spPr>
      </p:pic>
    </p:spTree>
    <p:extLst>
      <p:ext uri="{BB962C8B-B14F-4D97-AF65-F5344CB8AC3E}">
        <p14:creationId xmlns:p14="http://schemas.microsoft.com/office/powerpoint/2010/main" val="851603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49"/>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xit" presetSubtype="4" fill="hold" nodeType="clickEffect">
                                  <p:stCondLst>
                                    <p:cond delay="0"/>
                                  </p:stCondLst>
                                  <p:childTnLst>
                                    <p:anim calcmode="lin" valueType="num">
                                      <p:cBhvr additive="base">
                                        <p:cTn id="10" dur="500"/>
                                        <p:tgtEl>
                                          <p:spTgt spid="5"/>
                                        </p:tgtEl>
                                        <p:attrNameLst>
                                          <p:attrName>ppt_x</p:attrName>
                                        </p:attrNameLst>
                                      </p:cBhvr>
                                      <p:tavLst>
                                        <p:tav tm="0">
                                          <p:val>
                                            <p:strVal val="ppt_x"/>
                                          </p:val>
                                        </p:tav>
                                        <p:tav tm="100000">
                                          <p:val>
                                            <p:strVal val="ppt_x"/>
                                          </p:val>
                                        </p:tav>
                                      </p:tavLst>
                                    </p:anim>
                                    <p:anim calcmode="lin" valueType="num">
                                      <p:cBhvr additive="base">
                                        <p:cTn id="11" dur="500"/>
                                        <p:tgtEl>
                                          <p:spTgt spid="5"/>
                                        </p:tgtEl>
                                        <p:attrNameLst>
                                          <p:attrName>ppt_y</p:attrName>
                                        </p:attrNameLst>
                                      </p:cBhvr>
                                      <p:tavLst>
                                        <p:tav tm="0">
                                          <p:val>
                                            <p:strVal val="ppt_y"/>
                                          </p:val>
                                        </p:tav>
                                        <p:tav tm="100000">
                                          <p:val>
                                            <p:strVal val="1+ppt_h/2"/>
                                          </p:val>
                                        </p:tav>
                                      </p:tavLst>
                                    </p:anim>
                                    <p:set>
                                      <p:cBhvr>
                                        <p:cTn id="12"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75000"/>
              </a:schemeClr>
            </a:gs>
            <a:gs pos="50000">
              <a:schemeClr val="accent1">
                <a:tint val="44500"/>
                <a:satMod val="160000"/>
              </a:schemeClr>
            </a:gs>
            <a:gs pos="100000">
              <a:schemeClr val="accent1">
                <a:tint val="23500"/>
                <a:satMod val="16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bg1"/>
                </a:solidFill>
              </a:rPr>
              <a:t>Fuels Reduction</a:t>
            </a:r>
            <a:endParaRPr lang="en-US" dirty="0">
              <a:solidFill>
                <a:schemeClr val="bg1"/>
              </a:solidFill>
            </a:endParaRPr>
          </a:p>
        </p:txBody>
      </p:sp>
      <p:pic>
        <p:nvPicPr>
          <p:cNvPr id="7" name="Content Placeholder 6"/>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72200" y="3477419"/>
            <a:ext cx="2158008" cy="2877344"/>
          </a:xfrm>
          <a:ln>
            <a:solidFill>
              <a:schemeClr val="tx1"/>
            </a:solidFill>
          </a:ln>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81200" y="4572000"/>
            <a:ext cx="2819400" cy="2114550"/>
          </a:xfrm>
          <a:prstGeom prst="rect">
            <a:avLst/>
          </a:prstGeom>
          <a:ln>
            <a:solidFill>
              <a:schemeClr val="tx1"/>
            </a:solidFill>
          </a:ln>
        </p:spPr>
      </p:pic>
      <p:pic>
        <p:nvPicPr>
          <p:cNvPr id="6" name="Content Placeholder 5"/>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813792" y="2750840"/>
            <a:ext cx="2845592" cy="2134194"/>
          </a:xfrm>
          <a:ln>
            <a:solidFill>
              <a:schemeClr val="tx1"/>
            </a:solidFill>
          </a:ln>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10000" y="1905000"/>
            <a:ext cx="2895600" cy="2171700"/>
          </a:xfrm>
          <a:prstGeom prst="rect">
            <a:avLst/>
          </a:prstGeom>
          <a:ln>
            <a:solidFill>
              <a:schemeClr val="tx1"/>
            </a:solidFill>
          </a:ln>
        </p:spPr>
      </p:pic>
    </p:spTree>
    <p:extLst>
      <p:ext uri="{BB962C8B-B14F-4D97-AF65-F5344CB8AC3E}">
        <p14:creationId xmlns:p14="http://schemas.microsoft.com/office/powerpoint/2010/main" val="2425681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4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75000"/>
              </a:schemeClr>
            </a:gs>
            <a:gs pos="50000">
              <a:schemeClr val="accent1">
                <a:tint val="44500"/>
                <a:satMod val="160000"/>
              </a:schemeClr>
            </a:gs>
            <a:gs pos="100000">
              <a:schemeClr val="accent1">
                <a:tint val="23500"/>
                <a:satMod val="16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3350"/>
            <a:ext cx="8229600" cy="1143000"/>
          </a:xfrm>
        </p:spPr>
        <p:txBody>
          <a:bodyPr>
            <a:normAutofit/>
          </a:bodyPr>
          <a:lstStyle/>
          <a:p>
            <a:r>
              <a:rPr lang="en-US" dirty="0" smtClean="0">
                <a:solidFill>
                  <a:schemeClr val="bg1"/>
                </a:solidFill>
              </a:rPr>
              <a:t>Wildlife Surveys</a:t>
            </a:r>
            <a:endParaRPr lang="en-US" dirty="0">
              <a:solidFill>
                <a:schemeClr val="bg1"/>
              </a:solidFill>
            </a:endParaRPr>
          </a:p>
        </p:txBody>
      </p:sp>
      <p:pic>
        <p:nvPicPr>
          <p:cNvPr id="6" name="Content Placeholder 5"/>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304800" y="1905000"/>
            <a:ext cx="2845592" cy="2134194"/>
          </a:xfrm>
          <a:ln>
            <a:solidFill>
              <a:schemeClr val="tx1"/>
            </a:solidFill>
          </a:ln>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4600" y="3606800"/>
            <a:ext cx="2133600" cy="2844800"/>
          </a:xfrm>
          <a:prstGeom prst="rect">
            <a:avLst/>
          </a:prstGeom>
          <a:ln>
            <a:solidFill>
              <a:schemeClr val="tx1"/>
            </a:solidFill>
          </a:ln>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34000" y="487251"/>
            <a:ext cx="2819400" cy="3759200"/>
          </a:xfrm>
          <a:prstGeom prst="rect">
            <a:avLst/>
          </a:prstGeom>
          <a:ln>
            <a:solidFill>
              <a:schemeClr val="tx1"/>
            </a:solidFill>
          </a:ln>
        </p:spPr>
      </p:pic>
      <p:pic>
        <p:nvPicPr>
          <p:cNvPr id="4" name="Content Placeholder 3"/>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4800600" y="4038600"/>
            <a:ext cx="3613061" cy="2709796"/>
          </a:xfrm>
          <a:ln>
            <a:solidFill>
              <a:schemeClr val="tx1"/>
            </a:solidFill>
          </a:ln>
        </p:spPr>
      </p:pic>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7200" y="3860800"/>
            <a:ext cx="1752600" cy="2336800"/>
          </a:xfrm>
          <a:prstGeom prst="rect">
            <a:avLst/>
          </a:prstGeom>
          <a:ln>
            <a:solidFill>
              <a:schemeClr val="tx1"/>
            </a:solidFill>
          </a:ln>
        </p:spPr>
      </p:pic>
    </p:spTree>
    <p:extLst>
      <p:ext uri="{BB962C8B-B14F-4D97-AF65-F5344CB8AC3E}">
        <p14:creationId xmlns:p14="http://schemas.microsoft.com/office/powerpoint/2010/main" val="2206366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4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75000"/>
              </a:schemeClr>
            </a:gs>
            <a:gs pos="50000">
              <a:schemeClr val="accent1">
                <a:tint val="44500"/>
                <a:satMod val="160000"/>
              </a:schemeClr>
            </a:gs>
            <a:gs pos="100000">
              <a:schemeClr val="accent1">
                <a:tint val="23500"/>
                <a:satMod val="16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3350"/>
            <a:ext cx="8229600" cy="1143000"/>
          </a:xfrm>
        </p:spPr>
        <p:txBody>
          <a:bodyPr>
            <a:normAutofit/>
          </a:bodyPr>
          <a:lstStyle/>
          <a:p>
            <a:r>
              <a:rPr lang="en-US" dirty="0" smtClean="0">
                <a:solidFill>
                  <a:schemeClr val="bg1"/>
                </a:solidFill>
              </a:rPr>
              <a:t>Wildlife Habitat Restoration</a:t>
            </a:r>
            <a:endParaRPr lang="en-US" dirty="0">
              <a:solidFill>
                <a:schemeClr val="bg1"/>
              </a:solidFill>
            </a:endParaRPr>
          </a:p>
        </p:txBody>
      </p:sp>
      <p:pic>
        <p:nvPicPr>
          <p:cNvPr id="6" name="Content Placeholder 5"/>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457200" y="1828800"/>
            <a:ext cx="2120727" cy="2827637"/>
          </a:xfrm>
          <a:ln>
            <a:solidFill>
              <a:schemeClr val="tx1"/>
            </a:solidFill>
          </a:ln>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38400" y="3792828"/>
            <a:ext cx="2133600" cy="2844800"/>
          </a:xfrm>
          <a:prstGeom prst="rect">
            <a:avLst/>
          </a:prstGeom>
          <a:ln>
            <a:solidFill>
              <a:schemeClr val="tx1"/>
            </a:solidFill>
          </a:ln>
        </p:spPr>
      </p:pic>
      <p:pic>
        <p:nvPicPr>
          <p:cNvPr id="4" name="Content Placeholder 3"/>
          <p:cNvPicPr>
            <a:picLocks noGrp="1" noChangeAspect="1"/>
          </p:cNvPicPr>
          <p:nvPr>
            <p:ph sz="half" idx="2"/>
          </p:nvPr>
        </p:nvPicPr>
        <p:blipFill>
          <a:blip r:embed="rId5" cstate="print">
            <a:extLst>
              <a:ext uri="{28A0092B-C50C-407E-A947-70E740481C1C}">
                <a14:useLocalDpi xmlns:a14="http://schemas.microsoft.com/office/drawing/2010/main" val="0"/>
              </a:ext>
            </a:extLst>
          </a:blip>
          <a:stretch>
            <a:fillRect/>
          </a:stretch>
        </p:blipFill>
        <p:spPr>
          <a:xfrm>
            <a:off x="6629400" y="1600200"/>
            <a:ext cx="2032347" cy="2709796"/>
          </a:xfrm>
          <a:ln>
            <a:solidFill>
              <a:schemeClr val="tx1"/>
            </a:solidFill>
          </a:ln>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19600" y="2743200"/>
            <a:ext cx="2286000" cy="3048000"/>
          </a:xfrm>
          <a:prstGeom prst="rect">
            <a:avLst/>
          </a:prstGeom>
          <a:ln>
            <a:solidFill>
              <a:schemeClr val="tx1"/>
            </a:solidFill>
          </a:ln>
        </p:spPr>
      </p:pic>
    </p:spTree>
    <p:extLst>
      <p:ext uri="{BB962C8B-B14F-4D97-AF65-F5344CB8AC3E}">
        <p14:creationId xmlns:p14="http://schemas.microsoft.com/office/powerpoint/2010/main" val="1672465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4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33400" y="1219200"/>
            <a:ext cx="7851648" cy="2514600"/>
          </a:xfrm>
        </p:spPr>
        <p:txBody>
          <a:bodyPr>
            <a:noAutofit/>
          </a:bodyPr>
          <a:lstStyle/>
          <a:p>
            <a:r>
              <a:rPr lang="en-US" sz="4400" dirty="0" smtClean="0"/>
              <a:t>Plumas Unified School District &amp; Plumas National Forest</a:t>
            </a:r>
            <a:br>
              <a:rPr lang="en-US" sz="4400" dirty="0" smtClean="0"/>
            </a:br>
            <a:r>
              <a:rPr lang="en-US" sz="4000" dirty="0" smtClean="0"/>
              <a:t>Fire Restoration </a:t>
            </a:r>
            <a:r>
              <a:rPr lang="en-US" sz="4400" dirty="0" smtClean="0"/>
              <a:t>Agreement</a:t>
            </a:r>
            <a:endParaRPr lang="en-US" sz="4400" dirty="0"/>
          </a:p>
        </p:txBody>
      </p:sp>
      <p:sp>
        <p:nvSpPr>
          <p:cNvPr id="5" name="Subtitle 4"/>
          <p:cNvSpPr>
            <a:spLocks noGrp="1"/>
          </p:cNvSpPr>
          <p:nvPr>
            <p:ph type="subTitle" idx="1"/>
          </p:nvPr>
        </p:nvSpPr>
        <p:spPr>
          <a:xfrm>
            <a:off x="533400" y="3733800"/>
            <a:ext cx="7854696" cy="1219200"/>
          </a:xfrm>
        </p:spPr>
        <p:txBody>
          <a:bodyPr>
            <a:normAutofit/>
          </a:bodyPr>
          <a:lstStyle/>
          <a:p>
            <a:r>
              <a:rPr lang="en-US" sz="3600" i="1" dirty="0" smtClean="0"/>
              <a:t>I</a:t>
            </a:r>
            <a:r>
              <a:rPr lang="en-US" sz="3200" i="1" dirty="0" smtClean="0"/>
              <a:t>nspiring stewardship through collaboration, education, and restoration</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89316" y="5600756"/>
            <a:ext cx="895732" cy="779187"/>
          </a:xfrm>
          <a:prstGeom prst="rect">
            <a:avLst/>
          </a:prstGeom>
          <a:ln>
            <a:solidFill>
              <a:schemeClr val="bg1"/>
            </a:solidFill>
          </a:ln>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81200" y="5631222"/>
            <a:ext cx="721576" cy="781707"/>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2708" y="5618341"/>
            <a:ext cx="1143000" cy="781707"/>
          </a:xfrm>
          <a:prstGeom prst="rect">
            <a:avLst/>
          </a:prstGeom>
        </p:spPr>
      </p:pic>
      <p:sp>
        <p:nvSpPr>
          <p:cNvPr id="7" name="TextBox 6"/>
          <p:cNvSpPr txBox="1"/>
          <p:nvPr/>
        </p:nvSpPr>
        <p:spPr>
          <a:xfrm>
            <a:off x="1828800" y="6412929"/>
            <a:ext cx="5791200" cy="369332"/>
          </a:xfrm>
          <a:prstGeom prst="rect">
            <a:avLst/>
          </a:prstGeom>
          <a:noFill/>
        </p:spPr>
        <p:txBody>
          <a:bodyPr wrap="square" rtlCol="0">
            <a:spAutoFit/>
          </a:bodyPr>
          <a:lstStyle/>
          <a:p>
            <a:pPr algn="ctr"/>
            <a:r>
              <a:rPr lang="en-US" b="1" dirty="0" smtClean="0">
                <a:latin typeface="+mj-lt"/>
              </a:rPr>
              <a:t>USDA is an equal opportunity provider and employer</a:t>
            </a:r>
            <a:endParaRPr lang="en-US" b="1" dirty="0">
              <a:latin typeface="+mj-l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75000"/>
              </a:schemeClr>
            </a:gs>
            <a:gs pos="50000">
              <a:schemeClr val="accent1">
                <a:tint val="44500"/>
                <a:satMod val="160000"/>
              </a:schemeClr>
            </a:gs>
            <a:gs pos="100000">
              <a:schemeClr val="accent1">
                <a:tint val="23500"/>
                <a:satMod val="16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3350"/>
            <a:ext cx="8229600" cy="1143000"/>
          </a:xfrm>
        </p:spPr>
        <p:txBody>
          <a:bodyPr>
            <a:normAutofit/>
          </a:bodyPr>
          <a:lstStyle/>
          <a:p>
            <a:r>
              <a:rPr lang="en-US" dirty="0" smtClean="0">
                <a:solidFill>
                  <a:schemeClr val="bg1"/>
                </a:solidFill>
              </a:rPr>
              <a:t>Planting Natives</a:t>
            </a:r>
            <a:endParaRPr lang="en-US" dirty="0">
              <a:solidFill>
                <a:schemeClr val="bg1"/>
              </a:solidFill>
            </a:endParaRPr>
          </a:p>
        </p:txBody>
      </p:sp>
      <p:pic>
        <p:nvPicPr>
          <p:cNvPr id="6" name="Content Placeholder 5"/>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927273" y="1904999"/>
            <a:ext cx="2120727" cy="2827636"/>
          </a:xfrm>
          <a:ln>
            <a:solidFill>
              <a:schemeClr val="tx1"/>
            </a:solidFill>
          </a:ln>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95600" y="3657600"/>
            <a:ext cx="3352800" cy="2514600"/>
          </a:xfrm>
          <a:prstGeom prst="rect">
            <a:avLst/>
          </a:prstGeom>
          <a:ln>
            <a:solidFill>
              <a:schemeClr val="tx1"/>
            </a:solidFill>
          </a:ln>
        </p:spPr>
      </p:pic>
      <p:pic>
        <p:nvPicPr>
          <p:cNvPr id="4" name="Content Placeholder 3"/>
          <p:cNvPicPr>
            <a:picLocks noGrp="1" noChangeAspect="1"/>
          </p:cNvPicPr>
          <p:nvPr>
            <p:ph sz="half" idx="2"/>
          </p:nvPr>
        </p:nvPicPr>
        <p:blipFill>
          <a:blip r:embed="rId5" cstate="print">
            <a:extLst>
              <a:ext uri="{28A0092B-C50C-407E-A947-70E740481C1C}">
                <a14:useLocalDpi xmlns:a14="http://schemas.microsoft.com/office/drawing/2010/main" val="0"/>
              </a:ext>
            </a:extLst>
          </a:blip>
          <a:stretch>
            <a:fillRect/>
          </a:stretch>
        </p:blipFill>
        <p:spPr>
          <a:xfrm>
            <a:off x="5486400" y="1600200"/>
            <a:ext cx="3048347" cy="2286260"/>
          </a:xfrm>
          <a:ln>
            <a:solidFill>
              <a:schemeClr val="tx1"/>
            </a:solidFill>
          </a:ln>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8600" y="4572000"/>
            <a:ext cx="2438400" cy="1828800"/>
          </a:xfrm>
          <a:prstGeom prst="rect">
            <a:avLst/>
          </a:prstGeom>
          <a:ln>
            <a:solidFill>
              <a:schemeClr val="tx1"/>
            </a:solidFill>
          </a:ln>
        </p:spPr>
      </p:pic>
    </p:spTree>
    <p:extLst>
      <p:ext uri="{BB962C8B-B14F-4D97-AF65-F5344CB8AC3E}">
        <p14:creationId xmlns:p14="http://schemas.microsoft.com/office/powerpoint/2010/main" val="2023621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4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75000"/>
              </a:schemeClr>
            </a:gs>
            <a:gs pos="50000">
              <a:schemeClr val="accent1">
                <a:tint val="44500"/>
                <a:satMod val="160000"/>
              </a:schemeClr>
            </a:gs>
            <a:gs pos="100000">
              <a:schemeClr val="accent1">
                <a:tint val="23500"/>
                <a:satMod val="16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3350"/>
            <a:ext cx="8229600" cy="1143000"/>
          </a:xfrm>
        </p:spPr>
        <p:txBody>
          <a:bodyPr>
            <a:normAutofit/>
          </a:bodyPr>
          <a:lstStyle/>
          <a:p>
            <a:r>
              <a:rPr lang="en-US" dirty="0" smtClean="0">
                <a:solidFill>
                  <a:schemeClr val="bg1"/>
                </a:solidFill>
              </a:rPr>
              <a:t>Fire Science – Basic 32</a:t>
            </a:r>
            <a:endParaRPr lang="en-US" dirty="0">
              <a:solidFill>
                <a:schemeClr val="bg1"/>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6200" y="3601255"/>
            <a:ext cx="3352800" cy="2514600"/>
          </a:xfrm>
          <a:prstGeom prst="rect">
            <a:avLst/>
          </a:prstGeom>
          <a:ln>
            <a:solidFill>
              <a:schemeClr val="tx1"/>
            </a:solidFill>
          </a:ln>
        </p:spPr>
      </p:pic>
      <p:pic>
        <p:nvPicPr>
          <p:cNvPr id="6" name="Content Placeholder 5"/>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1219200" y="1695450"/>
            <a:ext cx="2958927" cy="2219195"/>
          </a:xfrm>
          <a:ln>
            <a:solidFill>
              <a:schemeClr val="tx1"/>
            </a:solidFill>
          </a:ln>
        </p:spPr>
      </p:pic>
      <p:pic>
        <p:nvPicPr>
          <p:cNvPr id="4" name="Content Placeholder 3"/>
          <p:cNvPicPr>
            <a:picLocks noGrp="1" noChangeAspect="1"/>
          </p:cNvPicPr>
          <p:nvPr>
            <p:ph sz="half" idx="2"/>
          </p:nvPr>
        </p:nvPicPr>
        <p:blipFill>
          <a:blip r:embed="rId5" cstate="print">
            <a:extLst>
              <a:ext uri="{28A0092B-C50C-407E-A947-70E740481C1C}">
                <a14:useLocalDpi xmlns:a14="http://schemas.microsoft.com/office/drawing/2010/main" val="0"/>
              </a:ext>
            </a:extLst>
          </a:blip>
          <a:stretch>
            <a:fillRect/>
          </a:stretch>
        </p:blipFill>
        <p:spPr>
          <a:xfrm>
            <a:off x="6496050" y="1295400"/>
            <a:ext cx="2000445" cy="2667260"/>
          </a:xfrm>
          <a:ln>
            <a:solidFill>
              <a:schemeClr val="tx1"/>
            </a:solidFill>
          </a:ln>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19200" y="4419600"/>
            <a:ext cx="2819400" cy="2114550"/>
          </a:xfrm>
          <a:prstGeom prst="rect">
            <a:avLst/>
          </a:prstGeom>
          <a:ln>
            <a:solidFill>
              <a:schemeClr val="tx1"/>
            </a:solidFill>
          </a:ln>
        </p:spPr>
      </p:pic>
    </p:spTree>
    <p:extLst>
      <p:ext uri="{BB962C8B-B14F-4D97-AF65-F5344CB8AC3E}">
        <p14:creationId xmlns:p14="http://schemas.microsoft.com/office/powerpoint/2010/main" val="1393744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75000"/>
              </a:schemeClr>
            </a:gs>
            <a:gs pos="50000">
              <a:schemeClr val="accent1">
                <a:tint val="44500"/>
                <a:satMod val="160000"/>
              </a:schemeClr>
            </a:gs>
            <a:gs pos="100000">
              <a:schemeClr val="accent1">
                <a:tint val="23500"/>
                <a:satMod val="16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Community</a:t>
            </a:r>
            <a:endParaRPr lang="en-US" dirty="0">
              <a:solidFill>
                <a:schemeClr val="bg1"/>
              </a:solidFill>
            </a:endParaRPr>
          </a:p>
        </p:txBody>
      </p:sp>
      <p:sp>
        <p:nvSpPr>
          <p:cNvPr id="3" name="Content Placeholder 2"/>
          <p:cNvSpPr>
            <a:spLocks noGrp="1"/>
          </p:cNvSpPr>
          <p:nvPr>
            <p:ph sz="half" idx="1"/>
          </p:nvPr>
        </p:nvSpPr>
        <p:spPr/>
        <p:txBody>
          <a:bodyPr/>
          <a:lstStyle/>
          <a:p>
            <a:pPr>
              <a:buClr>
                <a:schemeClr val="bg1"/>
              </a:buClr>
            </a:pPr>
            <a:endParaRPr lang="en-US" dirty="0" smtClean="0"/>
          </a:p>
          <a:p>
            <a:pPr>
              <a:buClr>
                <a:schemeClr val="bg1"/>
              </a:buClr>
            </a:pPr>
            <a:endParaRPr lang="en-US" dirty="0" smtClean="0"/>
          </a:p>
          <a:p>
            <a:pPr>
              <a:buClr>
                <a:schemeClr val="bg1"/>
              </a:buClr>
            </a:pPr>
            <a:endParaRPr lang="en-US" dirty="0" smtClean="0"/>
          </a:p>
          <a:p>
            <a:pPr>
              <a:buClr>
                <a:schemeClr val="bg1"/>
              </a:buClr>
            </a:pPr>
            <a:r>
              <a:rPr lang="en-US" dirty="0" smtClean="0"/>
              <a:t>Student sharing about experience</a:t>
            </a:r>
          </a:p>
          <a:p>
            <a:pPr>
              <a:buClr>
                <a:schemeClr val="bg1"/>
              </a:buClr>
            </a:pPr>
            <a:r>
              <a:rPr lang="en-US" dirty="0" smtClean="0"/>
              <a:t>Development of interpretive products: wayside exhibits &amp; Quests</a:t>
            </a:r>
            <a:endParaRPr lang="en-US" dirty="0"/>
          </a:p>
        </p:txBody>
      </p:sp>
      <p:pic>
        <p:nvPicPr>
          <p:cNvPr id="5" name="Content Placeholder 4" descr="2Fall07 025.JPG"/>
          <p:cNvPicPr>
            <a:picLocks noGrp="1" noChangeAspect="1"/>
          </p:cNvPicPr>
          <p:nvPr>
            <p:ph sz="half" idx="2"/>
          </p:nvPr>
        </p:nvPicPr>
        <p:blipFill>
          <a:blip r:embed="rId3" cstate="print"/>
          <a:stretch>
            <a:fillRect/>
          </a:stretch>
        </p:blipFill>
        <p:spPr>
          <a:xfrm>
            <a:off x="4267200" y="2209800"/>
            <a:ext cx="4488392" cy="3366294"/>
          </a:xfrm>
          <a:ln>
            <a:solidFill>
              <a:schemeClr val="tx1"/>
            </a:solidFill>
          </a:ln>
        </p:spPr>
      </p:pic>
    </p:spTree>
    <p:extLst>
      <p:ext uri="{BB962C8B-B14F-4D97-AF65-F5344CB8AC3E}">
        <p14:creationId xmlns:p14="http://schemas.microsoft.com/office/powerpoint/2010/main" val="37537036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75000"/>
              </a:schemeClr>
            </a:gs>
            <a:gs pos="50000">
              <a:schemeClr val="accent1">
                <a:tint val="44500"/>
                <a:satMod val="160000"/>
              </a:schemeClr>
            </a:gs>
            <a:gs pos="100000">
              <a:schemeClr val="accent1">
                <a:tint val="23500"/>
                <a:satMod val="16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Quests</a:t>
            </a:r>
            <a:endParaRPr lang="en-US" dirty="0">
              <a:solidFill>
                <a:schemeClr val="bg1"/>
              </a:solidFill>
            </a:endParaRPr>
          </a:p>
        </p:txBody>
      </p:sp>
      <p:sp>
        <p:nvSpPr>
          <p:cNvPr id="3" name="Content Placeholder 2"/>
          <p:cNvSpPr>
            <a:spLocks noGrp="1"/>
          </p:cNvSpPr>
          <p:nvPr>
            <p:ph sz="half" idx="1"/>
          </p:nvPr>
        </p:nvSpPr>
        <p:spPr/>
        <p:txBody>
          <a:bodyPr/>
          <a:lstStyle/>
          <a:p>
            <a:pPr>
              <a:buClr>
                <a:schemeClr val="bg1"/>
              </a:buClr>
            </a:pPr>
            <a:endParaRPr lang="en-US" dirty="0" smtClean="0"/>
          </a:p>
          <a:p>
            <a:pPr marL="0" indent="0">
              <a:buClr>
                <a:schemeClr val="bg1"/>
              </a:buClr>
              <a:buNone/>
            </a:pPr>
            <a:endParaRPr lang="en-US" dirty="0" smtClean="0"/>
          </a:p>
        </p:txBody>
      </p:sp>
      <p:pic>
        <p:nvPicPr>
          <p:cNvPr id="5" name="Content Placeholder 4"/>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038600" y="2895600"/>
            <a:ext cx="4488392" cy="3366294"/>
          </a:xfrm>
          <a:ln>
            <a:solidFill>
              <a:schemeClr val="tx1"/>
            </a:solidFill>
          </a:ln>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800" y="1926196"/>
            <a:ext cx="3200400" cy="2400300"/>
          </a:xfrm>
          <a:prstGeom prst="rect">
            <a:avLst/>
          </a:prstGeom>
          <a:ln>
            <a:solidFill>
              <a:schemeClr val="tx1"/>
            </a:solidFill>
          </a:ln>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3292" y="4114800"/>
            <a:ext cx="3352800" cy="2514600"/>
          </a:xfrm>
          <a:prstGeom prst="rect">
            <a:avLst/>
          </a:prstGeom>
          <a:ln>
            <a:solidFill>
              <a:schemeClr val="tx1"/>
            </a:solidFill>
          </a:ln>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24400" y="307796"/>
            <a:ext cx="2209800" cy="2946400"/>
          </a:xfrm>
          <a:prstGeom prst="rect">
            <a:avLst/>
          </a:prstGeom>
          <a:ln>
            <a:solidFill>
              <a:schemeClr val="tx1"/>
            </a:solidFill>
          </a:ln>
        </p:spPr>
      </p:pic>
    </p:spTree>
    <p:extLst>
      <p:ext uri="{BB962C8B-B14F-4D97-AF65-F5344CB8AC3E}">
        <p14:creationId xmlns:p14="http://schemas.microsoft.com/office/powerpoint/2010/main" val="9825218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75000"/>
              </a:schemeClr>
            </a:gs>
            <a:gs pos="50000">
              <a:schemeClr val="accent1">
                <a:tint val="44500"/>
                <a:satMod val="160000"/>
              </a:schemeClr>
            </a:gs>
            <a:gs pos="100000">
              <a:schemeClr val="accent1">
                <a:tint val="23500"/>
                <a:satMod val="16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bg1"/>
                </a:solidFill>
              </a:rPr>
              <a:t>Tangible Outcomes</a:t>
            </a:r>
            <a:endParaRPr lang="en-US" dirty="0">
              <a:solidFill>
                <a:schemeClr val="bg1"/>
              </a:solidFill>
            </a:endParaRPr>
          </a:p>
        </p:txBody>
      </p:sp>
      <p:sp>
        <p:nvSpPr>
          <p:cNvPr id="3" name="Content Placeholder 2"/>
          <p:cNvSpPr>
            <a:spLocks noGrp="1"/>
          </p:cNvSpPr>
          <p:nvPr>
            <p:ph idx="1"/>
          </p:nvPr>
        </p:nvSpPr>
        <p:spPr/>
        <p:txBody>
          <a:bodyPr>
            <a:normAutofit/>
          </a:bodyPr>
          <a:lstStyle/>
          <a:p>
            <a:pPr>
              <a:buNone/>
            </a:pPr>
            <a:r>
              <a:rPr lang="en-US" b="1" dirty="0" smtClean="0"/>
              <a:t>Model for stewardship and education integration:</a:t>
            </a:r>
          </a:p>
          <a:p>
            <a:pPr>
              <a:buClr>
                <a:schemeClr val="bg1"/>
              </a:buClr>
              <a:buFont typeface="Wingdings" pitchFamily="2" charset="2"/>
              <a:buChar char="Ø"/>
            </a:pPr>
            <a:endParaRPr lang="en-US" dirty="0" smtClean="0"/>
          </a:p>
          <a:p>
            <a:pPr>
              <a:buClr>
                <a:schemeClr val="bg1"/>
              </a:buClr>
              <a:buFont typeface="Wingdings" pitchFamily="2" charset="2"/>
              <a:buChar char="Ø"/>
            </a:pPr>
            <a:r>
              <a:rPr lang="en-US" smtClean="0"/>
              <a:t>Fire-related </a:t>
            </a:r>
            <a:r>
              <a:rPr lang="en-US" dirty="0" smtClean="0"/>
              <a:t>units for grades 4-12 at all schools – 1,168 students &amp; 1,185 hours of classroom instruction</a:t>
            </a:r>
          </a:p>
          <a:p>
            <a:pPr>
              <a:buClr>
                <a:schemeClr val="bg1"/>
              </a:buClr>
              <a:buFont typeface="Wingdings" pitchFamily="2" charset="2"/>
              <a:buChar char="Ø"/>
            </a:pPr>
            <a:endParaRPr lang="en-US" dirty="0" smtClean="0"/>
          </a:p>
          <a:p>
            <a:pPr>
              <a:buClr>
                <a:schemeClr val="bg1"/>
              </a:buClr>
              <a:buFont typeface="Wingdings" pitchFamily="2" charset="2"/>
              <a:buChar char="Ø"/>
            </a:pPr>
            <a:r>
              <a:rPr lang="en-US" dirty="0" smtClean="0"/>
              <a:t>Regular stewardship field trips: 940 students (2014)</a:t>
            </a:r>
          </a:p>
          <a:p>
            <a:pPr>
              <a:buClr>
                <a:schemeClr val="bg1"/>
              </a:buClr>
              <a:buFont typeface="Wingdings" pitchFamily="2" charset="2"/>
              <a:buChar char="Ø"/>
            </a:pPr>
            <a:endParaRPr lang="en-US" dirty="0" smtClean="0"/>
          </a:p>
          <a:p>
            <a:pPr>
              <a:buClr>
                <a:schemeClr val="bg1"/>
              </a:buClr>
              <a:buFont typeface="Wingdings" pitchFamily="2" charset="2"/>
              <a:buChar char="Ø"/>
            </a:pPr>
            <a:r>
              <a:rPr lang="en-US" dirty="0" smtClean="0"/>
              <a:t>Vocational training and employment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wipe(down)">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wipe(down)">
                                      <p:cBhvr>
                                        <p:cTn id="1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75000"/>
              </a:schemeClr>
            </a:gs>
            <a:gs pos="50000">
              <a:schemeClr val="accent1">
                <a:tint val="44500"/>
                <a:satMod val="160000"/>
              </a:schemeClr>
            </a:gs>
            <a:gs pos="100000">
              <a:schemeClr val="accent1">
                <a:tint val="23500"/>
                <a:satMod val="16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bg1"/>
                </a:solidFill>
              </a:rPr>
              <a:t>Tangible Outcomes</a:t>
            </a:r>
            <a:endParaRPr lang="en-US" dirty="0">
              <a:solidFill>
                <a:schemeClr val="bg1"/>
              </a:solidFill>
            </a:endParaRPr>
          </a:p>
        </p:txBody>
      </p:sp>
      <p:sp>
        <p:nvSpPr>
          <p:cNvPr id="3" name="Content Placeholder 2"/>
          <p:cNvSpPr>
            <a:spLocks noGrp="1"/>
          </p:cNvSpPr>
          <p:nvPr>
            <p:ph idx="1"/>
          </p:nvPr>
        </p:nvSpPr>
        <p:spPr/>
        <p:txBody>
          <a:bodyPr>
            <a:normAutofit/>
          </a:bodyPr>
          <a:lstStyle/>
          <a:p>
            <a:pPr>
              <a:buNone/>
            </a:pPr>
            <a:r>
              <a:rPr lang="en-US" b="1" dirty="0" smtClean="0"/>
              <a:t>Model for stewardship and education integration:</a:t>
            </a:r>
          </a:p>
          <a:p>
            <a:pPr>
              <a:buClr>
                <a:schemeClr val="bg1"/>
              </a:buClr>
              <a:buFont typeface="Wingdings" pitchFamily="2" charset="2"/>
              <a:buChar char="Ø"/>
            </a:pPr>
            <a:endParaRPr lang="en-US" dirty="0" smtClean="0"/>
          </a:p>
          <a:p>
            <a:pPr>
              <a:buClr>
                <a:schemeClr val="bg1"/>
              </a:buClr>
              <a:buFont typeface="Wingdings" pitchFamily="2" charset="2"/>
              <a:buChar char="Ø"/>
            </a:pPr>
            <a:r>
              <a:rPr lang="en-US" dirty="0" smtClean="0"/>
              <a:t>23 senior projects related to natural resources</a:t>
            </a:r>
          </a:p>
          <a:p>
            <a:pPr>
              <a:buClr>
                <a:schemeClr val="bg1"/>
              </a:buClr>
              <a:buFont typeface="Wingdings" pitchFamily="2" charset="2"/>
              <a:buChar char="Ø"/>
            </a:pPr>
            <a:r>
              <a:rPr lang="en-US" dirty="0" smtClean="0"/>
              <a:t>Ecosystem restoration:  </a:t>
            </a:r>
            <a:r>
              <a:rPr lang="en-US" dirty="0" smtClean="0"/>
              <a:t>16,066 </a:t>
            </a:r>
            <a:r>
              <a:rPr lang="en-US" dirty="0" smtClean="0"/>
              <a:t>volunteer hrs.</a:t>
            </a:r>
          </a:p>
          <a:p>
            <a:pPr>
              <a:buClr>
                <a:schemeClr val="bg1"/>
              </a:buClr>
              <a:buFont typeface="Wingdings" pitchFamily="2" charset="2"/>
              <a:buChar char="Ø"/>
            </a:pPr>
            <a:r>
              <a:rPr lang="en-US" dirty="0" smtClean="0"/>
              <a:t>Resource monitoring</a:t>
            </a:r>
          </a:p>
          <a:p>
            <a:pPr>
              <a:buClr>
                <a:schemeClr val="bg1"/>
              </a:buClr>
              <a:buFont typeface="Wingdings" pitchFamily="2" charset="2"/>
              <a:buChar char="Ø"/>
            </a:pPr>
            <a:r>
              <a:rPr lang="en-US" dirty="0" smtClean="0"/>
              <a:t>Public learning about fire-adapted ecosystems</a:t>
            </a:r>
          </a:p>
          <a:p>
            <a:pPr>
              <a:buClr>
                <a:schemeClr val="bg1"/>
              </a:buClr>
              <a:buFont typeface="Wingdings" pitchFamily="2" charset="2"/>
              <a:buChar char="Ø"/>
            </a:pPr>
            <a:r>
              <a:rPr lang="en-US" dirty="0" smtClean="0"/>
              <a:t>Teacher professional development: </a:t>
            </a:r>
            <a:r>
              <a:rPr lang="en-US" dirty="0" err="1" smtClean="0"/>
              <a:t>FireWorks</a:t>
            </a:r>
            <a:r>
              <a:rPr lang="en-US" dirty="0" smtClean="0"/>
              <a:t> &amp; Nature Journaling</a:t>
            </a:r>
          </a:p>
          <a:p>
            <a:pPr marL="0" indent="0">
              <a:buClr>
                <a:schemeClr val="bg1"/>
              </a:buClr>
              <a:buNone/>
            </a:pPr>
            <a:endParaRPr lang="en-US" dirty="0"/>
          </a:p>
        </p:txBody>
      </p:sp>
    </p:spTree>
    <p:extLst>
      <p:ext uri="{BB962C8B-B14F-4D97-AF65-F5344CB8AC3E}">
        <p14:creationId xmlns:p14="http://schemas.microsoft.com/office/powerpoint/2010/main" val="3409008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down)">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down)">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ipe(down)">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down)">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75000"/>
              </a:schemeClr>
            </a:gs>
            <a:gs pos="50000">
              <a:schemeClr val="accent1">
                <a:tint val="44500"/>
                <a:satMod val="160000"/>
              </a:schemeClr>
            </a:gs>
            <a:gs pos="100000">
              <a:schemeClr val="accent1">
                <a:tint val="23500"/>
                <a:satMod val="16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bg1"/>
                </a:solidFill>
              </a:rPr>
              <a:t>Restoration Deliverables</a:t>
            </a:r>
            <a:endParaRPr lang="en-US" dirty="0">
              <a:solidFill>
                <a:schemeClr val="bg1"/>
              </a:solidFill>
            </a:endParaRPr>
          </a:p>
        </p:txBody>
      </p:sp>
      <p:sp>
        <p:nvSpPr>
          <p:cNvPr id="3" name="Content Placeholder 2"/>
          <p:cNvSpPr>
            <a:spLocks noGrp="1"/>
          </p:cNvSpPr>
          <p:nvPr>
            <p:ph idx="1"/>
          </p:nvPr>
        </p:nvSpPr>
        <p:spPr/>
        <p:txBody>
          <a:bodyPr>
            <a:normAutofit/>
          </a:bodyPr>
          <a:lstStyle/>
          <a:p>
            <a:pPr>
              <a:buClr>
                <a:schemeClr val="bg1"/>
              </a:buClr>
              <a:buFont typeface="Wingdings" pitchFamily="2" charset="2"/>
              <a:buChar char="Ø"/>
            </a:pPr>
            <a:r>
              <a:rPr lang="en-US" dirty="0" smtClean="0"/>
              <a:t>3,840 acres of carnivore monitoring</a:t>
            </a:r>
          </a:p>
          <a:p>
            <a:pPr>
              <a:buClr>
                <a:schemeClr val="bg1"/>
              </a:buClr>
              <a:buFont typeface="Wingdings" pitchFamily="2" charset="2"/>
              <a:buChar char="Ø"/>
            </a:pPr>
            <a:r>
              <a:rPr lang="en-US" dirty="0" smtClean="0"/>
              <a:t>188 acres of songbird nesting habitat improvement</a:t>
            </a:r>
          </a:p>
          <a:p>
            <a:pPr>
              <a:buClr>
                <a:schemeClr val="bg1"/>
              </a:buClr>
              <a:buFont typeface="Wingdings" pitchFamily="2" charset="2"/>
              <a:buChar char="Ø"/>
            </a:pPr>
            <a:r>
              <a:rPr lang="en-US" dirty="0" smtClean="0"/>
              <a:t>300 acres of Spotted owl PAC fuels reduction</a:t>
            </a:r>
          </a:p>
          <a:p>
            <a:pPr>
              <a:buClr>
                <a:schemeClr val="bg1"/>
              </a:buClr>
              <a:buFont typeface="Wingdings" pitchFamily="2" charset="2"/>
              <a:buChar char="Ø"/>
            </a:pPr>
            <a:r>
              <a:rPr lang="en-US" dirty="0" smtClean="0"/>
              <a:t>300 </a:t>
            </a:r>
            <a:r>
              <a:rPr lang="en-US" dirty="0" smtClean="0"/>
              <a:t>acres Spotted owl &amp; Wood duck nesting boxes</a:t>
            </a:r>
          </a:p>
          <a:p>
            <a:pPr>
              <a:buClr>
                <a:schemeClr val="bg1"/>
              </a:buClr>
              <a:buFont typeface="Wingdings" pitchFamily="2" charset="2"/>
              <a:buChar char="Ø"/>
            </a:pPr>
            <a:r>
              <a:rPr lang="en-US" dirty="0"/>
              <a:t>2</a:t>
            </a:r>
            <a:r>
              <a:rPr lang="en-US" dirty="0" smtClean="0"/>
              <a:t> </a:t>
            </a:r>
            <a:r>
              <a:rPr lang="en-US" dirty="0" smtClean="0"/>
              <a:t>acres of fuels </a:t>
            </a:r>
            <a:r>
              <a:rPr lang="en-US" dirty="0" smtClean="0"/>
              <a:t>reduction/aspen release </a:t>
            </a:r>
            <a:r>
              <a:rPr lang="en-US" dirty="0" smtClean="0"/>
              <a:t>in Northern goshawk &amp; Bald eagle </a:t>
            </a:r>
            <a:r>
              <a:rPr lang="en-US" dirty="0" smtClean="0"/>
              <a:t>habitat (30 acre stand)</a:t>
            </a:r>
            <a:endParaRPr lang="en-US" dirty="0" smtClean="0"/>
          </a:p>
        </p:txBody>
      </p:sp>
    </p:spTree>
    <p:extLst>
      <p:ext uri="{BB962C8B-B14F-4D97-AF65-F5344CB8AC3E}">
        <p14:creationId xmlns:p14="http://schemas.microsoft.com/office/powerpoint/2010/main" val="173728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75000"/>
              </a:schemeClr>
            </a:gs>
            <a:gs pos="50000">
              <a:schemeClr val="accent1">
                <a:tint val="44500"/>
                <a:satMod val="160000"/>
              </a:schemeClr>
            </a:gs>
            <a:gs pos="100000">
              <a:schemeClr val="accent1">
                <a:tint val="23500"/>
                <a:satMod val="16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bg1"/>
                </a:solidFill>
              </a:rPr>
              <a:t>Restoration Deliverables (continued)</a:t>
            </a:r>
            <a:endParaRPr lang="en-US" dirty="0">
              <a:solidFill>
                <a:schemeClr val="bg1"/>
              </a:solidFill>
            </a:endParaRPr>
          </a:p>
        </p:txBody>
      </p:sp>
      <p:sp>
        <p:nvSpPr>
          <p:cNvPr id="3" name="Content Placeholder 2"/>
          <p:cNvSpPr>
            <a:spLocks noGrp="1"/>
          </p:cNvSpPr>
          <p:nvPr>
            <p:ph idx="1"/>
          </p:nvPr>
        </p:nvSpPr>
        <p:spPr/>
        <p:txBody>
          <a:bodyPr>
            <a:normAutofit/>
          </a:bodyPr>
          <a:lstStyle/>
          <a:p>
            <a:pPr>
              <a:buClr>
                <a:schemeClr val="bg1"/>
              </a:buClr>
              <a:buFont typeface="Wingdings" pitchFamily="2" charset="2"/>
              <a:buChar char="Ø"/>
            </a:pPr>
            <a:r>
              <a:rPr lang="en-US" dirty="0" smtClean="0"/>
              <a:t>3 miles of trail maintenance</a:t>
            </a:r>
          </a:p>
          <a:p>
            <a:pPr>
              <a:buClr>
                <a:schemeClr val="bg1"/>
              </a:buClr>
              <a:buFont typeface="Wingdings" pitchFamily="2" charset="2"/>
              <a:buChar char="Ø"/>
            </a:pPr>
            <a:r>
              <a:rPr lang="en-US" dirty="0" smtClean="0"/>
              <a:t>15 acres of endemic planting: </a:t>
            </a:r>
            <a:r>
              <a:rPr lang="en-US" i="1" dirty="0" smtClean="0"/>
              <a:t>Webber’s </a:t>
            </a:r>
            <a:r>
              <a:rPr lang="en-US" i="1" dirty="0" err="1" smtClean="0"/>
              <a:t>milkvetch</a:t>
            </a:r>
            <a:endParaRPr lang="en-US" dirty="0" smtClean="0"/>
          </a:p>
          <a:p>
            <a:pPr>
              <a:buClr>
                <a:schemeClr val="bg1"/>
              </a:buClr>
              <a:buFont typeface="Wingdings" pitchFamily="2" charset="2"/>
              <a:buChar char="Ø"/>
            </a:pPr>
            <a:r>
              <a:rPr lang="en-US" dirty="0" smtClean="0"/>
              <a:t>3 acres of campground improvement</a:t>
            </a:r>
          </a:p>
          <a:p>
            <a:pPr>
              <a:buClr>
                <a:schemeClr val="bg1"/>
              </a:buClr>
              <a:buFont typeface="Wingdings" pitchFamily="2" charset="2"/>
              <a:buChar char="Ø"/>
            </a:pPr>
            <a:r>
              <a:rPr lang="en-US" dirty="0" smtClean="0"/>
              <a:t>1 acre of native planting (campground)</a:t>
            </a:r>
          </a:p>
          <a:p>
            <a:pPr>
              <a:buClr>
                <a:schemeClr val="bg1"/>
              </a:buClr>
              <a:buFont typeface="Wingdings" pitchFamily="2" charset="2"/>
              <a:buChar char="Ø"/>
            </a:pPr>
            <a:r>
              <a:rPr lang="en-US" dirty="0" smtClean="0"/>
              <a:t>5 acres of fuels reduction (WUI – Twain)</a:t>
            </a:r>
          </a:p>
          <a:p>
            <a:pPr>
              <a:buClr>
                <a:schemeClr val="bg1"/>
              </a:buClr>
              <a:buFont typeface="Wingdings" pitchFamily="2" charset="2"/>
              <a:buChar char="Ø"/>
            </a:pPr>
            <a:r>
              <a:rPr lang="en-US" dirty="0" smtClean="0"/>
              <a:t>6 acres of mixed conifer seedling planting</a:t>
            </a:r>
            <a:endParaRPr lang="en-US" dirty="0"/>
          </a:p>
        </p:txBody>
      </p:sp>
    </p:spTree>
    <p:extLst>
      <p:ext uri="{BB962C8B-B14F-4D97-AF65-F5344CB8AC3E}">
        <p14:creationId xmlns:p14="http://schemas.microsoft.com/office/powerpoint/2010/main" val="1313723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75000"/>
              </a:schemeClr>
            </a:gs>
            <a:gs pos="50000">
              <a:schemeClr val="accent1">
                <a:tint val="44500"/>
                <a:satMod val="160000"/>
              </a:schemeClr>
            </a:gs>
            <a:gs pos="100000">
              <a:schemeClr val="accent1">
                <a:tint val="23500"/>
                <a:satMod val="16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smtClean="0">
                <a:solidFill>
                  <a:schemeClr val="bg1"/>
                </a:solidFill>
              </a:rPr>
              <a:t>Restoration Deliverables (continued)</a:t>
            </a:r>
            <a:endParaRPr lang="en-US" sz="4400" dirty="0">
              <a:solidFill>
                <a:schemeClr val="bg1"/>
              </a:solidFill>
            </a:endParaRPr>
          </a:p>
        </p:txBody>
      </p:sp>
      <p:sp>
        <p:nvSpPr>
          <p:cNvPr id="3" name="Content Placeholder 2"/>
          <p:cNvSpPr>
            <a:spLocks noGrp="1"/>
          </p:cNvSpPr>
          <p:nvPr>
            <p:ph sz="half" idx="1"/>
          </p:nvPr>
        </p:nvSpPr>
        <p:spPr/>
        <p:txBody>
          <a:bodyPr>
            <a:normAutofit/>
          </a:bodyPr>
          <a:lstStyle/>
          <a:p>
            <a:pPr>
              <a:buClr>
                <a:schemeClr val="bg1"/>
              </a:buClr>
              <a:buFont typeface="Wingdings" pitchFamily="2" charset="2"/>
              <a:buChar char="Ø"/>
            </a:pPr>
            <a:endParaRPr lang="en-US" dirty="0" smtClean="0"/>
          </a:p>
          <a:p>
            <a:pPr>
              <a:buClr>
                <a:schemeClr val="bg1"/>
              </a:buClr>
              <a:buFont typeface="Wingdings" pitchFamily="2" charset="2"/>
              <a:buChar char="Ø"/>
            </a:pPr>
            <a:endParaRPr lang="en-US" dirty="0"/>
          </a:p>
          <a:p>
            <a:pPr>
              <a:buClr>
                <a:schemeClr val="bg1"/>
              </a:buClr>
              <a:buFont typeface="Wingdings" pitchFamily="2" charset="2"/>
              <a:buChar char="Ø"/>
            </a:pPr>
            <a:r>
              <a:rPr lang="en-US" dirty="0" smtClean="0"/>
              <a:t>Sierra </a:t>
            </a:r>
            <a:r>
              <a:rPr lang="en-US" dirty="0" smtClean="0"/>
              <a:t>Nevada </a:t>
            </a:r>
            <a:r>
              <a:rPr lang="en-US" i="1" dirty="0" err="1" smtClean="0"/>
              <a:t>FireWorks</a:t>
            </a:r>
            <a:r>
              <a:rPr lang="en-US" dirty="0" smtClean="0"/>
              <a:t> curriculum</a:t>
            </a:r>
            <a:endParaRPr lang="en-US" dirty="0"/>
          </a:p>
        </p:txBody>
      </p:sp>
      <p:pic>
        <p:nvPicPr>
          <p:cNvPr id="6" name="Picture 9" descr="Z:\prj\fmi\feis\FireWorks\Photos_Posters_Presentations\photos\!selected_with_adults\master_class_tinker.jpg"/>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1275528"/>
            <a:ext cx="1954491" cy="270820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7" name="Picture 7" descr="Z:\prj\fmi\feis\FireWorks\Photos_Posters_Presentations\original_curriculum_figures\sized\coverx.t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15200" y="14859000"/>
            <a:ext cx="1919247" cy="286929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5"/>
          <a:stretch>
            <a:fillRect/>
          </a:stretch>
        </p:blipFill>
        <p:spPr>
          <a:xfrm>
            <a:off x="4191000" y="3644820"/>
            <a:ext cx="2052198" cy="3063764"/>
          </a:xfrm>
          <a:prstGeom prst="rect">
            <a:avLst/>
          </a:prstGeom>
        </p:spPr>
      </p:pic>
    </p:spTree>
    <p:extLst>
      <p:ext uri="{BB962C8B-B14F-4D97-AF65-F5344CB8AC3E}">
        <p14:creationId xmlns:p14="http://schemas.microsoft.com/office/powerpoint/2010/main" val="1961913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75000"/>
              </a:schemeClr>
            </a:gs>
            <a:gs pos="50000">
              <a:schemeClr val="accent1">
                <a:tint val="44500"/>
                <a:satMod val="160000"/>
              </a:schemeClr>
            </a:gs>
            <a:gs pos="100000">
              <a:schemeClr val="accent1">
                <a:tint val="23500"/>
                <a:satMod val="16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Teacher workshops</a:t>
            </a:r>
            <a:endParaRPr lang="en-US" dirty="0">
              <a:solidFill>
                <a:schemeClr val="bg1"/>
              </a:solidFill>
            </a:endParaRPr>
          </a:p>
        </p:txBody>
      </p:sp>
      <p:sp>
        <p:nvSpPr>
          <p:cNvPr id="3" name="Content Placeholder 2"/>
          <p:cNvSpPr>
            <a:spLocks noGrp="1"/>
          </p:cNvSpPr>
          <p:nvPr>
            <p:ph sz="half" idx="1"/>
          </p:nvPr>
        </p:nvSpPr>
        <p:spPr/>
        <p:txBody>
          <a:bodyPr/>
          <a:lstStyle/>
          <a:p>
            <a:pPr>
              <a:buClr>
                <a:schemeClr val="bg1"/>
              </a:buClr>
            </a:pPr>
            <a:endParaRPr lang="en-US" dirty="0" smtClean="0"/>
          </a:p>
          <a:p>
            <a:pPr marL="0" indent="0">
              <a:buClr>
                <a:schemeClr val="bg1"/>
              </a:buClr>
              <a:buNone/>
            </a:pPr>
            <a:endParaRPr lang="en-US" dirty="0" smtClean="0"/>
          </a:p>
        </p:txBody>
      </p:sp>
      <p:pic>
        <p:nvPicPr>
          <p:cNvPr id="5" name="Content Placeholder 4"/>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3397876" y="4162156"/>
            <a:ext cx="2743200" cy="2057400"/>
          </a:xfrm>
          <a:ln>
            <a:solidFill>
              <a:schemeClr val="tx1"/>
            </a:solidFill>
          </a:ln>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800" y="1926196"/>
            <a:ext cx="3200400" cy="2400300"/>
          </a:xfrm>
          <a:prstGeom prst="rect">
            <a:avLst/>
          </a:prstGeom>
          <a:ln>
            <a:solidFill>
              <a:schemeClr val="tx1"/>
            </a:solidFill>
          </a:ln>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3292" y="4114800"/>
            <a:ext cx="2684708" cy="2013531"/>
          </a:xfrm>
          <a:prstGeom prst="rect">
            <a:avLst/>
          </a:prstGeom>
          <a:ln>
            <a:solidFill>
              <a:schemeClr val="tx1"/>
            </a:solidFill>
          </a:ln>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53200" y="452996"/>
            <a:ext cx="2209800" cy="2946400"/>
          </a:xfrm>
          <a:prstGeom prst="rect">
            <a:avLst/>
          </a:prstGeom>
          <a:ln>
            <a:solidFill>
              <a:schemeClr val="tx1"/>
            </a:solidFill>
          </a:ln>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81700" y="3247756"/>
            <a:ext cx="2590800" cy="1943100"/>
          </a:xfrm>
          <a:prstGeom prst="rect">
            <a:avLst/>
          </a:prstGeom>
          <a:ln>
            <a:solidFill>
              <a:schemeClr val="tx1"/>
            </a:solidFill>
          </a:ln>
        </p:spPr>
      </p:pic>
      <p:pic>
        <p:nvPicPr>
          <p:cNvPr id="8" name="Picture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72000" y="1926196"/>
            <a:ext cx="1504950" cy="2006600"/>
          </a:xfrm>
          <a:prstGeom prst="rect">
            <a:avLst/>
          </a:prstGeom>
          <a:ln>
            <a:solidFill>
              <a:schemeClr val="tx1"/>
            </a:solidFill>
          </a:ln>
        </p:spPr>
      </p:pic>
    </p:spTree>
    <p:extLst>
      <p:ext uri="{BB962C8B-B14F-4D97-AF65-F5344CB8AC3E}">
        <p14:creationId xmlns:p14="http://schemas.microsoft.com/office/powerpoint/2010/main" val="22557456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75000"/>
              </a:schemeClr>
            </a:gs>
            <a:gs pos="50000">
              <a:schemeClr val="accent1">
                <a:tint val="44500"/>
                <a:satMod val="160000"/>
              </a:schemeClr>
            </a:gs>
            <a:gs pos="100000">
              <a:schemeClr val="accent1">
                <a:tint val="23500"/>
                <a:satMod val="16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Fire Restoration Strategy</a:t>
            </a:r>
            <a:endParaRPr lang="en-US" dirty="0">
              <a:solidFill>
                <a:schemeClr val="bg1"/>
              </a:solidFill>
            </a:endParaRPr>
          </a:p>
        </p:txBody>
      </p:sp>
      <p:sp>
        <p:nvSpPr>
          <p:cNvPr id="3" name="Content Placeholder 2"/>
          <p:cNvSpPr>
            <a:spLocks noGrp="1"/>
          </p:cNvSpPr>
          <p:nvPr>
            <p:ph idx="1"/>
          </p:nvPr>
        </p:nvSpPr>
        <p:spPr/>
        <p:txBody>
          <a:bodyPr/>
          <a:lstStyle/>
          <a:p>
            <a:pPr>
              <a:buNone/>
            </a:pPr>
            <a:r>
              <a:rPr lang="en-US" dirty="0" smtClean="0"/>
              <a:t>Goal:</a:t>
            </a:r>
          </a:p>
          <a:p>
            <a:pPr>
              <a:buNone/>
            </a:pPr>
            <a:r>
              <a:rPr lang="en-US" dirty="0" smtClean="0"/>
              <a:t>To undertake improvement, protection, and rehabilitation actions </a:t>
            </a:r>
          </a:p>
          <a:p>
            <a:pPr lvl="1">
              <a:buFont typeface="Arial" pitchFamily="34" charset="0"/>
              <a:buChar char="•"/>
            </a:pPr>
            <a:r>
              <a:rPr lang="en-US" dirty="0" smtClean="0"/>
              <a:t>on National Forest Service lands rendered necessary by the </a:t>
            </a:r>
            <a:r>
              <a:rPr lang="en-US" dirty="0" err="1" smtClean="0"/>
              <a:t>Storrie</a:t>
            </a:r>
            <a:r>
              <a:rPr lang="en-US" dirty="0" smtClean="0"/>
              <a:t> &amp; Moonlight Fires</a:t>
            </a:r>
          </a:p>
          <a:p>
            <a:pPr lvl="1">
              <a:buFont typeface="Arial" pitchFamily="34" charset="0"/>
              <a:buChar char="•"/>
            </a:pPr>
            <a:r>
              <a:rPr lang="en-US" dirty="0" smtClean="0"/>
              <a:t>consistent with the legal record leading to the settlement agreement</a:t>
            </a:r>
          </a:p>
          <a:p>
            <a:pPr marL="0" indent="0">
              <a:buNone/>
            </a:pPr>
            <a:r>
              <a:rPr lang="en-US" dirty="0"/>
              <a:t>Implement projects to address three categories of damages determined by the judge</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75000"/>
              </a:schemeClr>
            </a:gs>
            <a:gs pos="50000">
              <a:schemeClr val="accent1">
                <a:tint val="44500"/>
                <a:satMod val="160000"/>
              </a:schemeClr>
            </a:gs>
            <a:gs pos="100000">
              <a:schemeClr val="accent1">
                <a:tint val="23500"/>
                <a:satMod val="16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bg1"/>
                </a:solidFill>
              </a:rPr>
              <a:t>Intangible Outcomes</a:t>
            </a:r>
            <a:endParaRPr lang="en-US" dirty="0">
              <a:solidFill>
                <a:schemeClr val="bg1"/>
              </a:solidFill>
            </a:endParaRPr>
          </a:p>
        </p:txBody>
      </p:sp>
      <p:sp>
        <p:nvSpPr>
          <p:cNvPr id="3" name="Content Placeholder 2"/>
          <p:cNvSpPr>
            <a:spLocks noGrp="1"/>
          </p:cNvSpPr>
          <p:nvPr>
            <p:ph idx="1"/>
          </p:nvPr>
        </p:nvSpPr>
        <p:spPr/>
        <p:txBody>
          <a:bodyPr/>
          <a:lstStyle/>
          <a:p>
            <a:pPr>
              <a:buClr>
                <a:schemeClr val="bg1"/>
              </a:buClr>
              <a:buFont typeface="Wingdings" pitchFamily="2" charset="2"/>
              <a:buChar char="Ø"/>
            </a:pPr>
            <a:r>
              <a:rPr lang="en-US" dirty="0" smtClean="0"/>
              <a:t>Enhance quality of education for students</a:t>
            </a:r>
          </a:p>
          <a:p>
            <a:pPr>
              <a:buClr>
                <a:schemeClr val="bg1"/>
              </a:buClr>
              <a:buFont typeface="Wingdings" pitchFamily="2" charset="2"/>
              <a:buChar char="Ø"/>
            </a:pPr>
            <a:r>
              <a:rPr lang="en-US" dirty="0" smtClean="0"/>
              <a:t>Strengthen local public institutions</a:t>
            </a:r>
          </a:p>
          <a:p>
            <a:pPr>
              <a:buClr>
                <a:schemeClr val="bg1"/>
              </a:buClr>
              <a:buFont typeface="Wingdings" pitchFamily="2" charset="2"/>
              <a:buChar char="Ø"/>
            </a:pPr>
            <a:r>
              <a:rPr lang="en-US" dirty="0" smtClean="0"/>
              <a:t>Create a model for educational partnerships</a:t>
            </a:r>
          </a:p>
          <a:p>
            <a:pPr>
              <a:buClr>
                <a:schemeClr val="bg1"/>
              </a:buClr>
              <a:buFont typeface="Wingdings" pitchFamily="2" charset="2"/>
              <a:buChar char="Ø"/>
            </a:pPr>
            <a:r>
              <a:rPr lang="en-US" dirty="0" smtClean="0"/>
              <a:t>Engage the community in hands-on restoration</a:t>
            </a:r>
          </a:p>
          <a:p>
            <a:pPr>
              <a:buClr>
                <a:schemeClr val="bg1"/>
              </a:buClr>
              <a:buFont typeface="Wingdings" pitchFamily="2" charset="2"/>
              <a:buChar char="Ø"/>
            </a:pPr>
            <a:r>
              <a:rPr lang="en-US" dirty="0" smtClean="0"/>
              <a:t>Increase appreciation for public land</a:t>
            </a:r>
          </a:p>
          <a:p>
            <a:pPr>
              <a:buClr>
                <a:schemeClr val="bg1"/>
              </a:buClr>
              <a:buFont typeface="Wingdings" pitchFamily="2" charset="2"/>
              <a:buChar char="Ø"/>
            </a:pPr>
            <a:r>
              <a:rPr lang="en-US" dirty="0" smtClean="0"/>
              <a:t>More kids out in the woods!</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381000"/>
            <a:ext cx="2859617" cy="2144713"/>
          </a:xfrm>
          <a:prstGeom prst="rect">
            <a:avLst/>
          </a:prstGeom>
          <a:ln>
            <a:solidFill>
              <a:schemeClr val="tx1"/>
            </a:solidFill>
          </a:ln>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 y="3042285"/>
            <a:ext cx="2171700" cy="2895600"/>
          </a:xfrm>
          <a:prstGeom prst="rect">
            <a:avLst/>
          </a:prstGeom>
          <a:ln>
            <a:solidFill>
              <a:schemeClr val="tx1"/>
            </a:solidFill>
          </a:ln>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81400" y="533400"/>
            <a:ext cx="3200400" cy="2400300"/>
          </a:xfrm>
          <a:prstGeom prst="rect">
            <a:avLst/>
          </a:prstGeom>
          <a:ln>
            <a:solidFill>
              <a:schemeClr val="tx1"/>
            </a:solidFill>
          </a:ln>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77921" y="3200400"/>
            <a:ext cx="2514600" cy="1885950"/>
          </a:xfrm>
          <a:prstGeom prst="rect">
            <a:avLst/>
          </a:prstGeom>
          <a:ln>
            <a:solidFill>
              <a:schemeClr val="tx1"/>
            </a:solidFill>
          </a:ln>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48200" y="4659469"/>
            <a:ext cx="2743200" cy="2057400"/>
          </a:xfrm>
          <a:prstGeom prst="rect">
            <a:avLst/>
          </a:prstGeom>
          <a:ln>
            <a:solidFill>
              <a:schemeClr val="tx1"/>
            </a:solidFill>
          </a:ln>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019800" y="2493564"/>
            <a:ext cx="2804876" cy="2103657"/>
          </a:xfrm>
          <a:prstGeom prst="rect">
            <a:avLst/>
          </a:prstGeom>
          <a:ln>
            <a:solidFill>
              <a:schemeClr val="tx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circle(in)">
                                      <p:cBhvr>
                                        <p:cTn id="27" dur="20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heel(1)">
                                      <p:cBhvr>
                                        <p:cTn id="32" dur="20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down)">
                                      <p:cBhvr>
                                        <p:cTn id="3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0" y="2209800"/>
            <a:ext cx="4876800" cy="3657600"/>
          </a:xfrm>
          <a:prstGeom prst="rect">
            <a:avLst/>
          </a:prstGeom>
          <a:ln>
            <a:solidFill>
              <a:schemeClr val="tx1"/>
            </a:solidFill>
          </a:ln>
        </p:spPr>
      </p:pic>
      <p:sp>
        <p:nvSpPr>
          <p:cNvPr id="3" name="Title 2"/>
          <p:cNvSpPr>
            <a:spLocks noGrp="1"/>
          </p:cNvSpPr>
          <p:nvPr>
            <p:ph type="title"/>
          </p:nvPr>
        </p:nvSpPr>
        <p:spPr/>
        <p:txBody>
          <a:bodyPr/>
          <a:lstStyle/>
          <a:p>
            <a:r>
              <a:rPr lang="en-US" dirty="0" smtClean="0">
                <a:solidFill>
                  <a:schemeClr val="bg1"/>
                </a:solidFill>
              </a:rPr>
              <a:t>Tomorrow’s Leaders</a:t>
            </a:r>
            <a:endParaRPr lang="en-US"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n>
                  <a:solidFill>
                    <a:schemeClr val="tx1"/>
                  </a:solidFill>
                </a:ln>
                <a:solidFill>
                  <a:schemeClr val="bg1"/>
                </a:solidFill>
              </a:rPr>
              <a:t>Forest structure:  timber</a:t>
            </a:r>
            <a:endParaRPr lang="en-US" dirty="0">
              <a:ln>
                <a:solidFill>
                  <a:schemeClr val="tx1"/>
                </a:solidFill>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bg1"/>
                </a:solidFill>
              </a:rPr>
              <a:t>Natural resources:  non-timber</a:t>
            </a:r>
            <a:endParaRPr lang="en-US" b="1" dirty="0">
              <a:solidFill>
                <a:schemeClr val="bg1"/>
              </a:solidFill>
            </a:endParaRPr>
          </a:p>
        </p:txBody>
      </p:sp>
      <p:pic>
        <p:nvPicPr>
          <p:cNvPr id="3" name="Picture 2" descr="ChippsCrkDamage2.jpg"/>
          <p:cNvPicPr>
            <a:picLocks noChangeAspect="1"/>
          </p:cNvPicPr>
          <p:nvPr/>
        </p:nvPicPr>
        <p:blipFill>
          <a:blip r:embed="rId3" cstate="print"/>
          <a:stretch>
            <a:fillRect/>
          </a:stretch>
        </p:blipFill>
        <p:spPr>
          <a:xfrm>
            <a:off x="457200" y="1847088"/>
            <a:ext cx="4064000" cy="3048000"/>
          </a:xfrm>
          <a:prstGeom prst="rect">
            <a:avLst/>
          </a:prstGeom>
          <a:ln>
            <a:solidFill>
              <a:schemeClr val="tx1"/>
            </a:solidFill>
          </a:ln>
        </p:spPr>
      </p:pic>
      <p:pic>
        <p:nvPicPr>
          <p:cNvPr id="6" name="Picture 5" descr="Indian Creek Watershed.JPG"/>
          <p:cNvPicPr>
            <a:picLocks noChangeAspect="1"/>
          </p:cNvPicPr>
          <p:nvPr/>
        </p:nvPicPr>
        <p:blipFill>
          <a:blip r:embed="rId4" cstate="print"/>
          <a:stretch>
            <a:fillRect/>
          </a:stretch>
        </p:blipFill>
        <p:spPr>
          <a:xfrm>
            <a:off x="4343399" y="3275547"/>
            <a:ext cx="4428695" cy="2972853"/>
          </a:xfrm>
          <a:prstGeom prst="rect">
            <a:avLst/>
          </a:prstGeom>
          <a:ln>
            <a:solidFill>
              <a:schemeClr val="tx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23520" y="152400"/>
            <a:ext cx="8305800" cy="1143000"/>
          </a:xfrm>
        </p:spPr>
        <p:txBody>
          <a:bodyPr/>
          <a:lstStyle/>
          <a:p>
            <a:r>
              <a:rPr lang="en-US" b="1" dirty="0" smtClean="0">
                <a:solidFill>
                  <a:schemeClr val="bg1"/>
                </a:solidFill>
              </a:rPr>
              <a:t>Recreation/scenic </a:t>
            </a:r>
            <a:r>
              <a:rPr lang="en-US" b="1" i="1" dirty="0" smtClean="0">
                <a:solidFill>
                  <a:schemeClr val="bg1"/>
                </a:solidFill>
              </a:rPr>
              <a:t>values</a:t>
            </a:r>
            <a:endParaRPr lang="en-US" b="1" dirty="0">
              <a:solidFill>
                <a:schemeClr val="bg1"/>
              </a:solidFill>
            </a:endParaRPr>
          </a:p>
        </p:txBody>
      </p:sp>
      <p:pic>
        <p:nvPicPr>
          <p:cNvPr id="3" name="Picture 2" descr="PCT from Pauls Creek Hill.JPG"/>
          <p:cNvPicPr>
            <a:picLocks noChangeAspect="1"/>
          </p:cNvPicPr>
          <p:nvPr/>
        </p:nvPicPr>
        <p:blipFill>
          <a:blip r:embed="rId3" cstate="print"/>
          <a:stretch>
            <a:fillRect/>
          </a:stretch>
        </p:blipFill>
        <p:spPr>
          <a:xfrm>
            <a:off x="228600" y="1371600"/>
            <a:ext cx="4114800" cy="2762145"/>
          </a:xfrm>
          <a:prstGeom prst="rect">
            <a:avLst/>
          </a:prstGeom>
          <a:ln>
            <a:solidFill>
              <a:schemeClr val="tx1"/>
            </a:solidFill>
          </a:ln>
        </p:spPr>
      </p:pic>
      <p:pic>
        <p:nvPicPr>
          <p:cNvPr id="4" name="Picture 3" descr="NFFR.JPG"/>
          <p:cNvPicPr>
            <a:picLocks noChangeAspect="1"/>
          </p:cNvPicPr>
          <p:nvPr/>
        </p:nvPicPr>
        <p:blipFill>
          <a:blip r:embed="rId4" cstate="print"/>
          <a:stretch>
            <a:fillRect/>
          </a:stretch>
        </p:blipFill>
        <p:spPr>
          <a:xfrm>
            <a:off x="2895600" y="3962400"/>
            <a:ext cx="3973061" cy="2667000"/>
          </a:xfrm>
          <a:prstGeom prst="rect">
            <a:avLst/>
          </a:prstGeom>
          <a:ln>
            <a:solidFill>
              <a:schemeClr val="tx1"/>
            </a:solidFill>
          </a:ln>
        </p:spPr>
      </p:pic>
      <p:pic>
        <p:nvPicPr>
          <p:cNvPr id="5" name="Picture 4" descr="Tobin.JPG"/>
          <p:cNvPicPr>
            <a:picLocks noChangeAspect="1"/>
          </p:cNvPicPr>
          <p:nvPr/>
        </p:nvPicPr>
        <p:blipFill>
          <a:blip r:embed="rId5" cstate="print"/>
          <a:stretch>
            <a:fillRect/>
          </a:stretch>
        </p:blipFill>
        <p:spPr>
          <a:xfrm>
            <a:off x="4676420" y="1371600"/>
            <a:ext cx="4086579" cy="2743201"/>
          </a:xfrm>
          <a:prstGeom prst="rect">
            <a:avLst/>
          </a:prstGeom>
          <a:ln>
            <a:solidFill>
              <a:schemeClr val="tx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75000"/>
              </a:schemeClr>
            </a:gs>
            <a:gs pos="50000">
              <a:schemeClr val="accent1">
                <a:tint val="44500"/>
                <a:satMod val="160000"/>
              </a:schemeClr>
            </a:gs>
            <a:gs pos="100000">
              <a:schemeClr val="accent1">
                <a:tint val="23500"/>
                <a:satMod val="16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normAutofit fontScale="90000"/>
          </a:bodyPr>
          <a:lstStyle/>
          <a:p>
            <a:r>
              <a:rPr lang="en-US" dirty="0" smtClean="0">
                <a:solidFill>
                  <a:schemeClr val="bg1"/>
                </a:solidFill>
              </a:rPr>
              <a:t>PUSD/FS Fire</a:t>
            </a:r>
            <a:br>
              <a:rPr lang="en-US" dirty="0" smtClean="0">
                <a:solidFill>
                  <a:schemeClr val="bg1"/>
                </a:solidFill>
              </a:rPr>
            </a:br>
            <a:r>
              <a:rPr lang="en-US" dirty="0" smtClean="0">
                <a:solidFill>
                  <a:schemeClr val="bg1"/>
                </a:solidFill>
              </a:rPr>
              <a:t>Collaboration Model</a:t>
            </a:r>
            <a:endParaRPr lang="en-US" dirty="0">
              <a:solidFill>
                <a:schemeClr val="bg1"/>
              </a:solidFill>
            </a:endParaRPr>
          </a:p>
        </p:txBody>
      </p:sp>
      <p:sp>
        <p:nvSpPr>
          <p:cNvPr id="3" name="Content Placeholder 2"/>
          <p:cNvSpPr>
            <a:spLocks noGrp="1"/>
          </p:cNvSpPr>
          <p:nvPr>
            <p:ph idx="1"/>
          </p:nvPr>
        </p:nvSpPr>
        <p:spPr>
          <a:xfrm>
            <a:off x="457200" y="1905000"/>
            <a:ext cx="8229600" cy="4389120"/>
          </a:xfrm>
        </p:spPr>
        <p:txBody>
          <a:bodyPr/>
          <a:lstStyle/>
          <a:p>
            <a:pPr>
              <a:buClr>
                <a:schemeClr val="bg1"/>
              </a:buClr>
            </a:pPr>
            <a:r>
              <a:rPr lang="en-US" dirty="0" smtClean="0"/>
              <a:t>Organizational mission overlap:</a:t>
            </a:r>
          </a:p>
          <a:p>
            <a:pPr>
              <a:buNone/>
            </a:pPr>
            <a:endParaRPr lang="en-US" dirty="0"/>
          </a:p>
        </p:txBody>
      </p:sp>
      <p:sp>
        <p:nvSpPr>
          <p:cNvPr id="4" name="Oval 3"/>
          <p:cNvSpPr/>
          <p:nvPr/>
        </p:nvSpPr>
        <p:spPr>
          <a:xfrm>
            <a:off x="1143000" y="2590800"/>
            <a:ext cx="3886200" cy="3429000"/>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3810000" y="2590800"/>
            <a:ext cx="4038600" cy="3429000"/>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295400" y="3657600"/>
            <a:ext cx="2895600" cy="1200329"/>
          </a:xfrm>
          <a:prstGeom prst="rect">
            <a:avLst/>
          </a:prstGeom>
          <a:noFill/>
        </p:spPr>
        <p:txBody>
          <a:bodyPr wrap="square" rtlCol="0">
            <a:spAutoFit/>
          </a:bodyPr>
          <a:lstStyle/>
          <a:p>
            <a:r>
              <a:rPr lang="en-US" b="1" dirty="0" smtClean="0"/>
              <a:t>PUSD:  </a:t>
            </a:r>
            <a:r>
              <a:rPr lang="en-US" b="1" i="1" dirty="0" smtClean="0"/>
              <a:t>“Inspiring personal achievement, citizenship, &amp;</a:t>
            </a:r>
          </a:p>
          <a:p>
            <a:r>
              <a:rPr lang="en-US" b="1" i="1" dirty="0" smtClean="0"/>
              <a:t>academic success”</a:t>
            </a:r>
            <a:endParaRPr lang="en-US" b="1" i="1" dirty="0"/>
          </a:p>
        </p:txBody>
      </p:sp>
      <p:sp>
        <p:nvSpPr>
          <p:cNvPr id="7" name="TextBox 6"/>
          <p:cNvSpPr txBox="1"/>
          <p:nvPr/>
        </p:nvSpPr>
        <p:spPr>
          <a:xfrm>
            <a:off x="5638800" y="3657600"/>
            <a:ext cx="1905000" cy="923330"/>
          </a:xfrm>
          <a:prstGeom prst="rect">
            <a:avLst/>
          </a:prstGeom>
          <a:noFill/>
        </p:spPr>
        <p:txBody>
          <a:bodyPr wrap="square" rtlCol="0">
            <a:spAutoFit/>
          </a:bodyPr>
          <a:lstStyle/>
          <a:p>
            <a:r>
              <a:rPr lang="en-US" b="1" dirty="0" smtClean="0"/>
              <a:t>USFS: </a:t>
            </a:r>
            <a:r>
              <a:rPr lang="en-US" b="1" i="1" dirty="0" smtClean="0"/>
              <a:t>“ Caring for the land and serving people”</a:t>
            </a:r>
            <a:endParaRPr lang="en-US" b="1" i="1" dirty="0"/>
          </a:p>
        </p:txBody>
      </p:sp>
      <p:sp>
        <p:nvSpPr>
          <p:cNvPr id="8" name="TextBox 7"/>
          <p:cNvSpPr txBox="1"/>
          <p:nvPr/>
        </p:nvSpPr>
        <p:spPr>
          <a:xfrm>
            <a:off x="3975846" y="3657600"/>
            <a:ext cx="1586754" cy="923330"/>
          </a:xfrm>
          <a:prstGeom prst="rect">
            <a:avLst/>
          </a:prstGeom>
          <a:noFill/>
        </p:spPr>
        <p:txBody>
          <a:bodyPr wrap="square" rtlCol="0">
            <a:spAutoFit/>
          </a:bodyPr>
          <a:lstStyle/>
          <a:p>
            <a:r>
              <a:rPr lang="en-US" b="1" dirty="0" smtClean="0">
                <a:solidFill>
                  <a:srgbClr val="7030A0"/>
                </a:solidFill>
              </a:rPr>
              <a:t>Restoration &amp; student learning</a:t>
            </a:r>
            <a:endParaRPr lang="en-US" b="1" dirty="0">
              <a:solidFill>
                <a:srgbClr val="7030A0"/>
              </a:solidFill>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4835" y="5105400"/>
            <a:ext cx="1524000" cy="1515487"/>
          </a:xfrm>
          <a:prstGeom prst="rect">
            <a:avLst/>
          </a:prstGeom>
        </p:spPr>
      </p:pic>
    </p:spTree>
    <p:extLst>
      <p:ext uri="{BB962C8B-B14F-4D97-AF65-F5344CB8AC3E}">
        <p14:creationId xmlns:p14="http://schemas.microsoft.com/office/powerpoint/2010/main" val="2705014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50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ppt_x"/>
                                          </p:val>
                                        </p:tav>
                                        <p:tav tm="100000">
                                          <p:val>
                                            <p:strVal val="#ppt_x"/>
                                          </p:val>
                                        </p:tav>
                                      </p:tavLst>
                                    </p:anim>
                                    <p:anim calcmode="lin" valueType="num">
                                      <p:cBhvr additive="base">
                                        <p:cTn id="1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2">
                <a:lumMod val="75000"/>
              </a:schemeClr>
            </a:gs>
            <a:gs pos="25000">
              <a:schemeClr val="bg2">
                <a:tint val="83000"/>
                <a:satMod val="320000"/>
              </a:schemeClr>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PUSD/Fire Restoration Project Mission:</a:t>
            </a:r>
            <a:endParaRPr lang="en-US" dirty="0"/>
          </a:p>
        </p:txBody>
      </p:sp>
      <p:sp>
        <p:nvSpPr>
          <p:cNvPr id="3" name="Content Placeholder 2"/>
          <p:cNvSpPr>
            <a:spLocks noGrp="1"/>
          </p:cNvSpPr>
          <p:nvPr>
            <p:ph type="body" idx="1"/>
          </p:nvPr>
        </p:nvSpPr>
        <p:spPr>
          <a:xfrm>
            <a:off x="530352" y="2704664"/>
            <a:ext cx="7772400" cy="2400736"/>
          </a:xfrm>
        </p:spPr>
        <p:txBody>
          <a:bodyPr>
            <a:noAutofit/>
          </a:bodyPr>
          <a:lstStyle/>
          <a:p>
            <a:pPr>
              <a:buNone/>
            </a:pPr>
            <a:endParaRPr lang="en-US" sz="3200" i="1" dirty="0" smtClean="0"/>
          </a:p>
          <a:p>
            <a:pPr>
              <a:buNone/>
            </a:pPr>
            <a:r>
              <a:rPr lang="en-US" sz="3200" i="1" dirty="0" smtClean="0"/>
              <a:t>To restore and sustain the natural and cultural resources of the </a:t>
            </a:r>
            <a:r>
              <a:rPr lang="en-US" sz="3200" i="1" dirty="0" err="1" smtClean="0"/>
              <a:t>Storrie</a:t>
            </a:r>
            <a:r>
              <a:rPr lang="en-US" sz="3200" i="1" dirty="0" smtClean="0"/>
              <a:t> &amp; Moonlight Fire areas, while enhancing student learning and stewardship through effective community collaboration</a:t>
            </a:r>
          </a:p>
          <a:p>
            <a:pPr>
              <a:buNone/>
            </a:pPr>
            <a:endParaRPr lang="en-US" sz="3200" i="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Strategic Goals</a:t>
            </a:r>
            <a:endParaRPr lang="en-US" dirty="0"/>
          </a:p>
        </p:txBody>
      </p:sp>
      <p:sp>
        <p:nvSpPr>
          <p:cNvPr id="3" name="Content Placeholder 2"/>
          <p:cNvSpPr>
            <a:spLocks noGrp="1"/>
          </p:cNvSpPr>
          <p:nvPr>
            <p:ph type="body" idx="1"/>
          </p:nvPr>
        </p:nvSpPr>
        <p:spPr/>
        <p:txBody>
          <a:bodyPr>
            <a:normAutofit fontScale="92500" lnSpcReduction="10000"/>
          </a:bodyPr>
          <a:lstStyle/>
          <a:p>
            <a:pPr marL="514350" indent="-514350">
              <a:buFont typeface="Wingdings" pitchFamily="2" charset="2"/>
              <a:buChar char="§"/>
            </a:pPr>
            <a:r>
              <a:rPr lang="en-US" sz="3200" dirty="0" smtClean="0"/>
              <a:t>Education</a:t>
            </a:r>
          </a:p>
          <a:p>
            <a:pPr marL="514350" indent="-514350">
              <a:buFont typeface="Wingdings" pitchFamily="2" charset="2"/>
              <a:buChar char="§"/>
            </a:pPr>
            <a:r>
              <a:rPr lang="en-US" sz="3200" dirty="0" smtClean="0"/>
              <a:t>Restoration</a:t>
            </a:r>
          </a:p>
          <a:p>
            <a:pPr marL="514350" indent="-514350">
              <a:buFont typeface="Wingdings" pitchFamily="2" charset="2"/>
              <a:buChar char="§"/>
            </a:pPr>
            <a:r>
              <a:rPr lang="en-US" sz="3200" dirty="0" smtClean="0"/>
              <a:t>Community</a:t>
            </a:r>
          </a:p>
        </p:txBody>
      </p:sp>
      <p:pic>
        <p:nvPicPr>
          <p:cNvPr id="9" name="Content Placeholder 8"/>
          <p:cNvPicPr>
            <a:picLocks noGrp="1" noChangeAspect="1"/>
          </p:cNvPicPr>
          <p:nvPr>
            <p:ph sz="half" idx="4294967295"/>
          </p:nvPr>
        </p:nvPicPr>
        <p:blipFill>
          <a:blip r:embed="rId3" cstate="print">
            <a:extLst>
              <a:ext uri="{28A0092B-C50C-407E-A947-70E740481C1C}">
                <a14:useLocalDpi xmlns:a14="http://schemas.microsoft.com/office/drawing/2010/main" val="0"/>
              </a:ext>
            </a:extLst>
          </a:blip>
          <a:stretch>
            <a:fillRect/>
          </a:stretch>
        </p:blipFill>
        <p:spPr>
          <a:xfrm>
            <a:off x="4267200" y="2895600"/>
            <a:ext cx="4368800" cy="3276600"/>
          </a:xfrm>
          <a:ln>
            <a:solidFill>
              <a:schemeClr val="bg1"/>
            </a:solidFill>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2170</TotalTime>
  <Words>1438</Words>
  <Application>Microsoft Office PowerPoint</Application>
  <PresentationFormat>On-screen Show (4:3)</PresentationFormat>
  <Paragraphs>165</Paragraphs>
  <Slides>32</Slides>
  <Notes>32</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Arial</vt:lpstr>
      <vt:lpstr>Calibri</vt:lpstr>
      <vt:lpstr>Constantia</vt:lpstr>
      <vt:lpstr>Wingdings</vt:lpstr>
      <vt:lpstr>Wingdings 2</vt:lpstr>
      <vt:lpstr>Flow</vt:lpstr>
      <vt:lpstr>PowerPoint Presentation</vt:lpstr>
      <vt:lpstr>Plumas Unified School District &amp; Plumas National Forest Fire Restoration Agreement</vt:lpstr>
      <vt:lpstr>Fire Restoration Strategy</vt:lpstr>
      <vt:lpstr>Forest structure:  timber</vt:lpstr>
      <vt:lpstr>Natural resources:  non-timber</vt:lpstr>
      <vt:lpstr>Recreation/scenic values</vt:lpstr>
      <vt:lpstr>PUSD/FS Fire Collaboration Model</vt:lpstr>
      <vt:lpstr>PUSD/Fire Restoration Project Mission:</vt:lpstr>
      <vt:lpstr>Strategic Goals</vt:lpstr>
      <vt:lpstr>Education</vt:lpstr>
      <vt:lpstr>Restoration of natural, cultural, &amp; recreational resources</vt:lpstr>
      <vt:lpstr>PCT &amp; Feather River Canyon Trails</vt:lpstr>
      <vt:lpstr>Campground Rehab</vt:lpstr>
      <vt:lpstr>Rare/Endemic Plant Propagation</vt:lpstr>
      <vt:lpstr>Tree Planting</vt:lpstr>
      <vt:lpstr>Noxious Weed Control</vt:lpstr>
      <vt:lpstr>Fuels Reduction</vt:lpstr>
      <vt:lpstr>Wildlife Surveys</vt:lpstr>
      <vt:lpstr>Wildlife Habitat Restoration</vt:lpstr>
      <vt:lpstr>Planting Natives</vt:lpstr>
      <vt:lpstr>Fire Science – Basic 32</vt:lpstr>
      <vt:lpstr>Community</vt:lpstr>
      <vt:lpstr>Quests</vt:lpstr>
      <vt:lpstr>Tangible Outcomes</vt:lpstr>
      <vt:lpstr>Tangible Outcomes</vt:lpstr>
      <vt:lpstr>Restoration Deliverables</vt:lpstr>
      <vt:lpstr>Restoration Deliverables (continued)</vt:lpstr>
      <vt:lpstr>Restoration Deliverables (continued)</vt:lpstr>
      <vt:lpstr>Teacher workshops</vt:lpstr>
      <vt:lpstr>Intangible Outcomes</vt:lpstr>
      <vt:lpstr>PowerPoint Presentation</vt:lpstr>
      <vt:lpstr>Tomorrow’s Leaders</vt:lpstr>
    </vt:vector>
  </TitlesOfParts>
  <Company>Forest Service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Michele Jimenez-Holtz</dc:creator>
  <cp:lastModifiedBy>Jimenez-Holtz, Michele -FS</cp:lastModifiedBy>
  <cp:revision>169</cp:revision>
  <dcterms:created xsi:type="dcterms:W3CDTF">2010-12-03T19:33:50Z</dcterms:created>
  <dcterms:modified xsi:type="dcterms:W3CDTF">2017-03-30T17:26:46Z</dcterms:modified>
</cp:coreProperties>
</file>